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gif" ContentType="image/gif"/>
  <Default Extension="wmv" ContentType="video/x-ms-wmv"/>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Lst>
  <p:notesMasterIdLst>
    <p:notesMasterId r:id="rId23"/>
  </p:notesMasterIdLst>
  <p:handoutMasterIdLst>
    <p:handoutMasterId r:id="rId24"/>
  </p:handoutMasterIdLst>
  <p:sldIdLst>
    <p:sldId id="283" r:id="rId2"/>
    <p:sldId id="256" r:id="rId3"/>
    <p:sldId id="257" r:id="rId4"/>
    <p:sldId id="278" r:id="rId5"/>
    <p:sldId id="286" r:id="rId6"/>
    <p:sldId id="289" r:id="rId7"/>
    <p:sldId id="290" r:id="rId8"/>
    <p:sldId id="291" r:id="rId9"/>
    <p:sldId id="297" r:id="rId10"/>
    <p:sldId id="292" r:id="rId11"/>
    <p:sldId id="298" r:id="rId12"/>
    <p:sldId id="299" r:id="rId13"/>
    <p:sldId id="300" r:id="rId14"/>
    <p:sldId id="293" r:id="rId15"/>
    <p:sldId id="287" r:id="rId16"/>
    <p:sldId id="288" r:id="rId17"/>
    <p:sldId id="302" r:id="rId18"/>
    <p:sldId id="285" r:id="rId19"/>
    <p:sldId id="276" r:id="rId20"/>
    <p:sldId id="284" r:id="rId21"/>
    <p:sldId id="301" r:id="rId22"/>
  </p:sldIdLst>
  <p:sldSz cx="9144000" cy="5143500" type="screen16x9"/>
  <p:notesSz cx="6858000" cy="9144000"/>
  <p:defaultTex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002835"/>
    <a:srgbClr val="E2004B"/>
    <a:srgbClr val="5A5A5D"/>
    <a:srgbClr val="9E9E9E"/>
    <a:srgbClr val="222C37"/>
    <a:srgbClr val="000000"/>
    <a:srgbClr val="FFFFFF"/>
    <a:srgbClr val="00BAD4"/>
    <a:srgbClr val="8AC249"/>
    <a:srgbClr val="CDDC3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991" autoAdjust="0"/>
    <p:restoredTop sz="79787" autoAdjust="0"/>
  </p:normalViewPr>
  <p:slideViewPr>
    <p:cSldViewPr snapToGrid="0" showGuides="1">
      <p:cViewPr varScale="1">
        <p:scale>
          <a:sx n="94" d="100"/>
          <a:sy n="94" d="100"/>
        </p:scale>
        <p:origin x="1224" y="69"/>
      </p:cViewPr>
      <p:guideLst>
        <p:guide orient="horz" pos="162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showGuides="1">
      <p:cViewPr varScale="1">
        <p:scale>
          <a:sx n="84" d="100"/>
          <a:sy n="84" d="100"/>
        </p:scale>
        <p:origin x="2752" y="19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29B916C-04E6-404D-97CD-14621E515930}" type="slidenum">
              <a:rPr lang="en-GB" smtClean="0"/>
              <a:t>‹#›</a:t>
            </a:fld>
            <a:endParaRPr lang="en-GB" dirty="0"/>
          </a:p>
        </p:txBody>
      </p:sp>
    </p:spTree>
    <p:extLst>
      <p:ext uri="{BB962C8B-B14F-4D97-AF65-F5344CB8AC3E}">
        <p14:creationId xmlns:p14="http://schemas.microsoft.com/office/powerpoint/2010/main" val="7984111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GB"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dirty="0" smtClean="0"/>
              <a:t>Click to edit Master text styles</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GB"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Arial" panose="020B0604020202020204" pitchFamily="34" charset="0"/>
              </a:defRPr>
            </a:lvl1pPr>
          </a:lstStyle>
          <a:p>
            <a:fld id="{49436F85-577F-4A92-A47F-D540A2BCC821}" type="slidenum">
              <a:rPr lang="en-GB" smtClean="0"/>
              <a:pPr/>
              <a:t>‹#›</a:t>
            </a:fld>
            <a:endParaRPr lang="en-GB" dirty="0"/>
          </a:p>
        </p:txBody>
      </p:sp>
    </p:spTree>
    <p:extLst>
      <p:ext uri="{BB962C8B-B14F-4D97-AF65-F5344CB8AC3E}">
        <p14:creationId xmlns:p14="http://schemas.microsoft.com/office/powerpoint/2010/main" val="3378091160"/>
      </p:ext>
    </p:extLst>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Arial" panose="020B0604020202020204" pitchFamily="34" charset="0"/>
        <a:ea typeface="+mn-ea"/>
        <a:cs typeface="+mn-cs"/>
      </a:defRPr>
    </a:lvl1pPr>
    <a:lvl2pPr marL="342900" algn="l" defTabSz="685800" rtl="0" eaLnBrk="1" latinLnBrk="0" hangingPunct="1">
      <a:defRPr sz="900" kern="1200">
        <a:solidFill>
          <a:schemeClr val="tx1"/>
        </a:solidFill>
        <a:latin typeface="Arial" panose="020B0604020202020204" pitchFamily="34" charset="0"/>
        <a:ea typeface="+mn-ea"/>
        <a:cs typeface="+mn-cs"/>
      </a:defRPr>
    </a:lvl2pPr>
    <a:lvl3pPr marL="685800" algn="l" defTabSz="685800" rtl="0" eaLnBrk="1" latinLnBrk="0" hangingPunct="1">
      <a:defRPr sz="900" kern="1200">
        <a:solidFill>
          <a:schemeClr val="tx1"/>
        </a:solidFill>
        <a:latin typeface="Arial" panose="020B0604020202020204" pitchFamily="34" charset="0"/>
        <a:ea typeface="+mn-ea"/>
        <a:cs typeface="+mn-cs"/>
      </a:defRPr>
    </a:lvl3pPr>
    <a:lvl4pPr marL="1028700" algn="l" defTabSz="685800" rtl="0" eaLnBrk="1" latinLnBrk="0" hangingPunct="1">
      <a:defRPr sz="900" kern="1200">
        <a:solidFill>
          <a:schemeClr val="tx1"/>
        </a:solidFill>
        <a:latin typeface="Arial" panose="020B0604020202020204" pitchFamily="34" charset="0"/>
        <a:ea typeface="+mn-ea"/>
        <a:cs typeface="+mn-cs"/>
      </a:defRPr>
    </a:lvl4pPr>
    <a:lvl5pPr marL="1371600" algn="l" defTabSz="685800" rtl="0" eaLnBrk="1" latinLnBrk="0" hangingPunct="1">
      <a:defRPr sz="900" kern="1200">
        <a:solidFill>
          <a:schemeClr val="tx1"/>
        </a:solidFill>
        <a:latin typeface="Arial" panose="020B0604020202020204" pitchFamily="34" charset="0"/>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49436F85-577F-4A92-A47F-D540A2BCC821}" type="slidenum">
              <a:rPr lang="en-GB" smtClean="0"/>
              <a:pPr/>
              <a:t>2</a:t>
            </a:fld>
            <a:endParaRPr lang="en-GB" dirty="0"/>
          </a:p>
        </p:txBody>
      </p:sp>
    </p:spTree>
    <p:extLst>
      <p:ext uri="{BB962C8B-B14F-4D97-AF65-F5344CB8AC3E}">
        <p14:creationId xmlns:p14="http://schemas.microsoft.com/office/powerpoint/2010/main" val="36416991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I will show a video from a Game that uses skeletal based</a:t>
            </a:r>
            <a:r>
              <a:rPr lang="en-US" baseline="0" dirty="0" smtClean="0"/>
              <a:t> Animation. Will just play it and then explain bits of how this could be achieved with the skeletal animation technique.</a:t>
            </a:r>
            <a:endParaRPr lang="en-US" dirty="0"/>
          </a:p>
        </p:txBody>
      </p:sp>
      <p:sp>
        <p:nvSpPr>
          <p:cNvPr id="4" name="Slide Number Placeholder 3"/>
          <p:cNvSpPr>
            <a:spLocks noGrp="1"/>
          </p:cNvSpPr>
          <p:nvPr>
            <p:ph type="sldNum" sz="quarter" idx="10"/>
          </p:nvPr>
        </p:nvSpPr>
        <p:spPr/>
        <p:txBody>
          <a:bodyPr/>
          <a:lstStyle/>
          <a:p>
            <a:fld id="{49436F85-577F-4A92-A47F-D540A2BCC821}" type="slidenum">
              <a:rPr lang="en-GB" smtClean="0"/>
              <a:pPr/>
              <a:t>11</a:t>
            </a:fld>
            <a:endParaRPr lang="en-GB" dirty="0"/>
          </a:p>
        </p:txBody>
      </p:sp>
    </p:spTree>
    <p:extLst>
      <p:ext uri="{BB962C8B-B14F-4D97-AF65-F5344CB8AC3E}">
        <p14:creationId xmlns:p14="http://schemas.microsoft.com/office/powerpoint/2010/main" val="5987761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few years ago, when Unity’s 2D capabilities were not as advanced as</a:t>
            </a:r>
            <a:r>
              <a:rPr lang="en-US" baseline="0" dirty="0" smtClean="0"/>
              <a:t> today, if you wanted to do something like a Skeletal based option. You needed to either use a plugin or use a 3D model made out of planes to simulate the cut-outs and bone animations.</a:t>
            </a:r>
          </a:p>
          <a:p>
            <a:endParaRPr lang="en-US" baseline="0" dirty="0" smtClean="0"/>
          </a:p>
          <a:p>
            <a:r>
              <a:rPr lang="en-US" baseline="0" dirty="0" smtClean="0"/>
              <a:t>In a nutshell it worked for some cases, but for some others such as the example shown. It meant a lot of overhead just for animations, plus the result was not as expected and modifications needed to happen in an outside software.</a:t>
            </a:r>
            <a:endParaRPr lang="en-US" dirty="0"/>
          </a:p>
        </p:txBody>
      </p:sp>
      <p:sp>
        <p:nvSpPr>
          <p:cNvPr id="4" name="Slide Number Placeholder 3"/>
          <p:cNvSpPr>
            <a:spLocks noGrp="1"/>
          </p:cNvSpPr>
          <p:nvPr>
            <p:ph type="sldNum" sz="quarter" idx="10"/>
          </p:nvPr>
        </p:nvSpPr>
        <p:spPr/>
        <p:txBody>
          <a:bodyPr/>
          <a:lstStyle/>
          <a:p>
            <a:fld id="{49436F85-577F-4A92-A47F-D540A2BCC821}" type="slidenum">
              <a:rPr lang="en-GB" smtClean="0"/>
              <a:pPr/>
              <a:t>12</a:t>
            </a:fld>
            <a:endParaRPr lang="en-GB" dirty="0"/>
          </a:p>
        </p:txBody>
      </p:sp>
    </p:spTree>
    <p:extLst>
      <p:ext uri="{BB962C8B-B14F-4D97-AF65-F5344CB8AC3E}">
        <p14:creationId xmlns:p14="http://schemas.microsoft.com/office/powerpoint/2010/main" val="8119485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we see, that the rig(blue skeleton) is really a 3D rig,</a:t>
            </a:r>
            <a:r>
              <a:rPr lang="en-US" baseline="0" dirty="0" smtClean="0"/>
              <a:t> that holds a transform for a three dimensional object that we won’t actually use.</a:t>
            </a:r>
          </a:p>
          <a:p>
            <a:endParaRPr lang="en-US" baseline="0" dirty="0" smtClean="0"/>
          </a:p>
          <a:p>
            <a:r>
              <a:rPr lang="en-US" baseline="0" dirty="0" smtClean="0"/>
              <a:t>And on the right side, we can see some issues, such as jagging that if we want to get rid off, we would need to send more overhead to the CPU-GPU.</a:t>
            </a:r>
            <a:endParaRPr lang="en-US" dirty="0"/>
          </a:p>
        </p:txBody>
      </p:sp>
      <p:sp>
        <p:nvSpPr>
          <p:cNvPr id="4" name="Slide Number Placeholder 3"/>
          <p:cNvSpPr>
            <a:spLocks noGrp="1"/>
          </p:cNvSpPr>
          <p:nvPr>
            <p:ph type="sldNum" sz="quarter" idx="10"/>
          </p:nvPr>
        </p:nvSpPr>
        <p:spPr/>
        <p:txBody>
          <a:bodyPr/>
          <a:lstStyle/>
          <a:p>
            <a:fld id="{49436F85-577F-4A92-A47F-D540A2BCC821}" type="slidenum">
              <a:rPr lang="en-GB" smtClean="0"/>
              <a:pPr/>
              <a:t>13</a:t>
            </a:fld>
            <a:endParaRPr lang="en-GB" dirty="0"/>
          </a:p>
        </p:txBody>
      </p:sp>
    </p:spTree>
    <p:extLst>
      <p:ext uri="{BB962C8B-B14F-4D97-AF65-F5344CB8AC3E}">
        <p14:creationId xmlns:p14="http://schemas.microsoft.com/office/powerpoint/2010/main" val="17382599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I will discuss advantages</a:t>
            </a:r>
            <a:r>
              <a:rPr lang="en-US" baseline="0" dirty="0" smtClean="0"/>
              <a:t> and disadvantages of one method over the other. The important thing to note is that no method is better than the other. It depends on what the developer wants to achieve and the resources constraints she may have.</a:t>
            </a:r>
            <a:endParaRPr lang="en-US" dirty="0"/>
          </a:p>
        </p:txBody>
      </p:sp>
      <p:sp>
        <p:nvSpPr>
          <p:cNvPr id="4" name="Slide Number Placeholder 3"/>
          <p:cNvSpPr>
            <a:spLocks noGrp="1"/>
          </p:cNvSpPr>
          <p:nvPr>
            <p:ph type="sldNum" sz="quarter" idx="10"/>
          </p:nvPr>
        </p:nvSpPr>
        <p:spPr/>
        <p:txBody>
          <a:bodyPr/>
          <a:lstStyle/>
          <a:p>
            <a:fld id="{49436F85-577F-4A92-A47F-D540A2BCC821}" type="slidenum">
              <a:rPr lang="en-GB" smtClean="0"/>
              <a:pPr/>
              <a:t>14</a:t>
            </a:fld>
            <a:endParaRPr lang="en-GB" dirty="0"/>
          </a:p>
        </p:txBody>
      </p:sp>
    </p:spTree>
    <p:extLst>
      <p:ext uri="{BB962C8B-B14F-4D97-AF65-F5344CB8AC3E}">
        <p14:creationId xmlns:p14="http://schemas.microsoft.com/office/powerpoint/2010/main" val="7814320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In this part, I will show a demo using Unity (the software)</a:t>
            </a:r>
            <a:r>
              <a:rPr lang="en-GB" baseline="0" dirty="0" smtClean="0"/>
              <a:t> to Rig, Animate and Move a character using the Anima2D Animation Tool. </a:t>
            </a:r>
          </a:p>
          <a:p>
            <a:r>
              <a:rPr lang="en-GB" baseline="0" dirty="0" smtClean="0"/>
              <a:t>I’m still working on the Assets but, key important things to know are: Bones, Vertices, Attachments, Timeline, </a:t>
            </a:r>
            <a:r>
              <a:rPr lang="en-GB" baseline="0" dirty="0" err="1" smtClean="0"/>
              <a:t>Dopesheet</a:t>
            </a:r>
            <a:r>
              <a:rPr lang="en-GB" baseline="0" dirty="0" smtClean="0"/>
              <a:t>, IK, animation curve and interpolation.</a:t>
            </a:r>
            <a:endParaRPr lang="en-GB" dirty="0"/>
          </a:p>
        </p:txBody>
      </p:sp>
      <p:sp>
        <p:nvSpPr>
          <p:cNvPr id="4" name="Slide Number Placeholder 3"/>
          <p:cNvSpPr>
            <a:spLocks noGrp="1"/>
          </p:cNvSpPr>
          <p:nvPr>
            <p:ph type="sldNum" sz="quarter" idx="10"/>
          </p:nvPr>
        </p:nvSpPr>
        <p:spPr/>
        <p:txBody>
          <a:bodyPr/>
          <a:lstStyle/>
          <a:p>
            <a:fld id="{49436F85-577F-4A92-A47F-D540A2BCC821}" type="slidenum">
              <a:rPr lang="en-GB" smtClean="0"/>
              <a:pPr/>
              <a:t>15</a:t>
            </a:fld>
            <a:endParaRPr lang="en-GB" dirty="0"/>
          </a:p>
        </p:txBody>
      </p:sp>
    </p:spTree>
    <p:extLst>
      <p:ext uri="{BB962C8B-B14F-4D97-AF65-F5344CB8AC3E}">
        <p14:creationId xmlns:p14="http://schemas.microsoft.com/office/powerpoint/2010/main" val="23427776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49436F85-577F-4A92-A47F-D540A2BCC821}" type="slidenum">
              <a:rPr lang="en-GB" smtClean="0"/>
              <a:pPr/>
              <a:t>16</a:t>
            </a:fld>
            <a:endParaRPr lang="en-GB" dirty="0"/>
          </a:p>
        </p:txBody>
      </p:sp>
    </p:spTree>
    <p:extLst>
      <p:ext uri="{BB962C8B-B14F-4D97-AF65-F5344CB8AC3E}">
        <p14:creationId xmlns:p14="http://schemas.microsoft.com/office/powerpoint/2010/main" val="82964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Here, I will show videos that</a:t>
            </a:r>
            <a:r>
              <a:rPr lang="en-GB" baseline="0" dirty="0" smtClean="0"/>
              <a:t> demonstrates the progress of the native Animation tool for 2D in Unity. </a:t>
            </a:r>
            <a:r>
              <a:rPr lang="en-GB" baseline="0" dirty="0" smtClean="0"/>
              <a:t>The </a:t>
            </a:r>
            <a:r>
              <a:rPr lang="en-GB" baseline="0" dirty="0" smtClean="0"/>
              <a:t>examples </a:t>
            </a:r>
            <a:r>
              <a:rPr lang="en-GB" baseline="0" smtClean="0"/>
              <a:t>here </a:t>
            </a:r>
            <a:r>
              <a:rPr lang="en-GB" baseline="0" smtClean="0"/>
              <a:t>are </a:t>
            </a:r>
            <a:r>
              <a:rPr lang="en-GB" baseline="0" dirty="0" smtClean="0"/>
              <a:t>be similar to what I showed in the demo, the difference is that they will now be integrated in the software and not via an external plugin as it is now.</a:t>
            </a:r>
            <a:endParaRPr lang="en-GB" dirty="0"/>
          </a:p>
        </p:txBody>
      </p:sp>
      <p:sp>
        <p:nvSpPr>
          <p:cNvPr id="4" name="Slide Number Placeholder 3"/>
          <p:cNvSpPr>
            <a:spLocks noGrp="1"/>
          </p:cNvSpPr>
          <p:nvPr>
            <p:ph type="sldNum" sz="quarter" idx="10"/>
          </p:nvPr>
        </p:nvSpPr>
        <p:spPr/>
        <p:txBody>
          <a:bodyPr/>
          <a:lstStyle/>
          <a:p>
            <a:fld id="{49436F85-577F-4A92-A47F-D540A2BCC821}" type="slidenum">
              <a:rPr lang="en-GB" smtClean="0"/>
              <a:pPr/>
              <a:t>17</a:t>
            </a:fld>
            <a:endParaRPr lang="en-GB" dirty="0"/>
          </a:p>
        </p:txBody>
      </p:sp>
    </p:spTree>
    <p:extLst>
      <p:ext uri="{BB962C8B-B14F-4D97-AF65-F5344CB8AC3E}">
        <p14:creationId xmlns:p14="http://schemas.microsoft.com/office/powerpoint/2010/main" val="3240458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49436F85-577F-4A92-A47F-D540A2BCC821}" type="slidenum">
              <a:rPr lang="en-GB" smtClean="0"/>
              <a:pPr/>
              <a:t>18</a:t>
            </a:fld>
            <a:endParaRPr lang="en-GB" dirty="0"/>
          </a:p>
        </p:txBody>
      </p:sp>
    </p:spTree>
    <p:extLst>
      <p:ext uri="{BB962C8B-B14F-4D97-AF65-F5344CB8AC3E}">
        <p14:creationId xmlns:p14="http://schemas.microsoft.com/office/powerpoint/2010/main" val="32310499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Q&amp;A</a:t>
            </a:r>
            <a:endParaRPr lang="en-US" baseline="0" dirty="0" smtClean="0"/>
          </a:p>
          <a:p>
            <a:endParaRPr lang="en-US" baseline="0" dirty="0" smtClean="0"/>
          </a:p>
          <a:p>
            <a:r>
              <a:rPr lang="en-US" baseline="0" dirty="0" smtClean="0"/>
              <a:t>Note for Translator: How do I say Q&amp;A in Japanese?</a:t>
            </a:r>
            <a:endParaRPr lang="en-GB" dirty="0"/>
          </a:p>
        </p:txBody>
      </p:sp>
      <p:sp>
        <p:nvSpPr>
          <p:cNvPr id="4" name="Slide Number Placeholder 3"/>
          <p:cNvSpPr>
            <a:spLocks noGrp="1"/>
          </p:cNvSpPr>
          <p:nvPr>
            <p:ph type="sldNum" sz="quarter" idx="10"/>
          </p:nvPr>
        </p:nvSpPr>
        <p:spPr/>
        <p:txBody>
          <a:bodyPr/>
          <a:lstStyle/>
          <a:p>
            <a:fld id="{49436F85-577F-4A92-A47F-D540A2BCC821}" type="slidenum">
              <a:rPr lang="en-GB" smtClean="0"/>
              <a:pPr/>
              <a:t>19</a:t>
            </a:fld>
            <a:endParaRPr lang="en-GB" dirty="0"/>
          </a:p>
        </p:txBody>
      </p:sp>
    </p:spTree>
    <p:extLst>
      <p:ext uri="{BB962C8B-B14F-4D97-AF65-F5344CB8AC3E}">
        <p14:creationId xmlns:p14="http://schemas.microsoft.com/office/powerpoint/2010/main" val="9476547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Thank you! </a:t>
            </a:r>
            <a:r>
              <a:rPr lang="ja-JP" altLang="en-US" sz="900" b="1" i="0" kern="1200" dirty="0" smtClean="0">
                <a:solidFill>
                  <a:schemeClr val="tx1"/>
                </a:solidFill>
                <a:effectLst/>
                <a:latin typeface="Arial" panose="020B0604020202020204" pitchFamily="34" charset="0"/>
                <a:ea typeface="+mn-ea"/>
                <a:cs typeface="+mn-cs"/>
              </a:rPr>
              <a:t>ありがとう</a:t>
            </a:r>
            <a:endParaRPr lang="en-GB" dirty="0"/>
          </a:p>
        </p:txBody>
      </p:sp>
      <p:sp>
        <p:nvSpPr>
          <p:cNvPr id="4" name="Slide Number Placeholder 3"/>
          <p:cNvSpPr>
            <a:spLocks noGrp="1"/>
          </p:cNvSpPr>
          <p:nvPr>
            <p:ph type="sldNum" sz="quarter" idx="10"/>
          </p:nvPr>
        </p:nvSpPr>
        <p:spPr/>
        <p:txBody>
          <a:bodyPr/>
          <a:lstStyle/>
          <a:p>
            <a:fld id="{49436F85-577F-4A92-A47F-D540A2BCC821}" type="slidenum">
              <a:rPr lang="en-GB" smtClean="0"/>
              <a:pPr/>
              <a:t>20</a:t>
            </a:fld>
            <a:endParaRPr lang="en-GB" dirty="0"/>
          </a:p>
        </p:txBody>
      </p:sp>
    </p:spTree>
    <p:extLst>
      <p:ext uri="{BB962C8B-B14F-4D97-AF65-F5344CB8AC3E}">
        <p14:creationId xmlns:p14="http://schemas.microsoft.com/office/powerpoint/2010/main" val="12518127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Good evening,</a:t>
            </a:r>
            <a:r>
              <a:rPr lang="en-GB" baseline="0" dirty="0" smtClean="0"/>
              <a:t> today we will talk about the future of 2D Animation in Unity. As you may heard, we acquired and made free the Asset Store package: Anima2D. The ultimate goal solve the problem of animating 2D characters and objects in Unity in an efficient way.</a:t>
            </a:r>
          </a:p>
          <a:p>
            <a:endParaRPr lang="en-GB" baseline="0" dirty="0" smtClean="0"/>
          </a:p>
          <a:p>
            <a:r>
              <a:rPr lang="en-GB" baseline="0" dirty="0" smtClean="0"/>
              <a:t>Description for translators:</a:t>
            </a:r>
          </a:p>
          <a:p>
            <a:r>
              <a:rPr lang="en-GB" baseline="0" dirty="0" smtClean="0"/>
              <a:t>This presentation will focus on the 2D animation workflow we have right now in Unity, using the plugin called: “Anima2D”, we will also cover the differences between “Frame by Frame” animation and “Skeletal Animation”, the goal of this part is to know what are the pros and cons of each one.</a:t>
            </a:r>
          </a:p>
          <a:p>
            <a:endParaRPr lang="en-GB" baseline="0" dirty="0" smtClean="0"/>
          </a:p>
          <a:p>
            <a:r>
              <a:rPr lang="en-GB" baseline="0" dirty="0" smtClean="0"/>
              <a:t>I will also demo the setup for a 2D character using the Anima2D plugin, which will consist on opening Unity and setting up objects to create a “rig”, and “animations”.</a:t>
            </a:r>
          </a:p>
          <a:p>
            <a:endParaRPr lang="en-GB" baseline="0" dirty="0" smtClean="0"/>
          </a:p>
          <a:p>
            <a:endParaRPr lang="en-GB" dirty="0"/>
          </a:p>
        </p:txBody>
      </p:sp>
      <p:sp>
        <p:nvSpPr>
          <p:cNvPr id="4" name="Slide Number Placeholder 3"/>
          <p:cNvSpPr>
            <a:spLocks noGrp="1"/>
          </p:cNvSpPr>
          <p:nvPr>
            <p:ph type="sldNum" sz="quarter" idx="10"/>
          </p:nvPr>
        </p:nvSpPr>
        <p:spPr/>
        <p:txBody>
          <a:bodyPr/>
          <a:lstStyle/>
          <a:p>
            <a:fld id="{49436F85-577F-4A92-A47F-D540A2BCC821}" type="slidenum">
              <a:rPr lang="en-GB" smtClean="0"/>
              <a:pPr/>
              <a:t>3</a:t>
            </a:fld>
            <a:endParaRPr lang="en-GB" dirty="0"/>
          </a:p>
        </p:txBody>
      </p:sp>
    </p:spTree>
    <p:extLst>
      <p:ext uri="{BB962C8B-B14F-4D97-AF65-F5344CB8AC3E}">
        <p14:creationId xmlns:p14="http://schemas.microsoft.com/office/powerpoint/2010/main" val="34985992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My name is Arturo </a:t>
            </a:r>
            <a:r>
              <a:rPr lang="en-US" dirty="0" err="1" smtClean="0"/>
              <a:t>Núñez</a:t>
            </a:r>
            <a:r>
              <a:rPr lang="en-US" dirty="0" smtClean="0"/>
              <a:t>, I work as a product evangelist for the Latin American region and before joining Unity I was working at game studios mostly in</a:t>
            </a:r>
            <a:r>
              <a:rPr lang="en-US" baseline="0" dirty="0" smtClean="0"/>
              <a:t> 2D games. So I know the struggles of having to use a 3D engine to make 2D games.</a:t>
            </a:r>
          </a:p>
        </p:txBody>
      </p:sp>
      <p:sp>
        <p:nvSpPr>
          <p:cNvPr id="4" name="Slide Number Placeholder 3"/>
          <p:cNvSpPr>
            <a:spLocks noGrp="1"/>
          </p:cNvSpPr>
          <p:nvPr>
            <p:ph type="sldNum" sz="quarter" idx="10"/>
          </p:nvPr>
        </p:nvSpPr>
        <p:spPr/>
        <p:txBody>
          <a:bodyPr/>
          <a:lstStyle/>
          <a:p>
            <a:fld id="{49436F85-577F-4A92-A47F-D540A2BCC821}" type="slidenum">
              <a:rPr lang="en-GB" smtClean="0"/>
              <a:pPr/>
              <a:t>4</a:t>
            </a:fld>
            <a:endParaRPr lang="en-GB" dirty="0"/>
          </a:p>
        </p:txBody>
      </p:sp>
    </p:spTree>
    <p:extLst>
      <p:ext uri="{BB962C8B-B14F-4D97-AF65-F5344CB8AC3E}">
        <p14:creationId xmlns:p14="http://schemas.microsoft.com/office/powerpoint/2010/main" val="2404330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Here, we will mention the main objectives of attending the talk. </a:t>
            </a:r>
          </a:p>
          <a:p>
            <a:endParaRPr lang="en-GB" dirty="0" smtClean="0"/>
          </a:p>
          <a:p>
            <a:r>
              <a:rPr lang="en-GB" dirty="0" smtClean="0"/>
              <a:t>Note for translators: Maybe this is the key slide, since we need to make sure that attendees can</a:t>
            </a:r>
            <a:r>
              <a:rPr lang="en-GB" baseline="0" dirty="0" smtClean="0"/>
              <a:t> leave the room with the knowledge we propose here.</a:t>
            </a:r>
            <a:endParaRPr lang="en-GB" dirty="0"/>
          </a:p>
        </p:txBody>
      </p:sp>
      <p:sp>
        <p:nvSpPr>
          <p:cNvPr id="4" name="Slide Number Placeholder 3"/>
          <p:cNvSpPr>
            <a:spLocks noGrp="1"/>
          </p:cNvSpPr>
          <p:nvPr>
            <p:ph type="sldNum" sz="quarter" idx="10"/>
          </p:nvPr>
        </p:nvSpPr>
        <p:spPr/>
        <p:txBody>
          <a:bodyPr/>
          <a:lstStyle/>
          <a:p>
            <a:fld id="{49436F85-577F-4A92-A47F-D540A2BCC821}" type="slidenum">
              <a:rPr lang="en-GB" smtClean="0"/>
              <a:pPr/>
              <a:t>5</a:t>
            </a:fld>
            <a:endParaRPr lang="en-GB" dirty="0"/>
          </a:p>
        </p:txBody>
      </p:sp>
    </p:spTree>
    <p:extLst>
      <p:ext uri="{BB962C8B-B14F-4D97-AF65-F5344CB8AC3E}">
        <p14:creationId xmlns:p14="http://schemas.microsoft.com/office/powerpoint/2010/main" val="19366015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49436F85-577F-4A92-A47F-D540A2BCC821}" type="slidenum">
              <a:rPr lang="en-GB" smtClean="0"/>
              <a:pPr/>
              <a:t>6</a:t>
            </a:fld>
            <a:endParaRPr lang="en-GB" dirty="0"/>
          </a:p>
        </p:txBody>
      </p:sp>
    </p:spTree>
    <p:extLst>
      <p:ext uri="{BB962C8B-B14F-4D97-AF65-F5344CB8AC3E}">
        <p14:creationId xmlns:p14="http://schemas.microsoft.com/office/powerpoint/2010/main" val="39469378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This slide is to define what the purpose of animation in games is.</a:t>
            </a:r>
            <a:r>
              <a:rPr lang="en-GB" baseline="0" dirty="0" smtClean="0"/>
              <a:t> Which is simulate that the characters and other elements in the game are alive.</a:t>
            </a:r>
          </a:p>
          <a:p>
            <a:endParaRPr lang="en-GB" baseline="0" dirty="0" smtClean="0"/>
          </a:p>
          <a:p>
            <a:r>
              <a:rPr lang="en-GB" baseline="0" dirty="0" smtClean="0"/>
              <a:t>The animation is known also as the illusion of life, which basically transforms unanimated drawings or models into living characters. No matter which animation technique we end up using, the goal is to always have a consistent animation that makes the player he is inside the video game.</a:t>
            </a:r>
          </a:p>
          <a:p>
            <a:endParaRPr lang="en-GB" baseline="0" dirty="0" smtClean="0"/>
          </a:p>
          <a:p>
            <a:r>
              <a:rPr lang="en-GB" baseline="0" dirty="0" smtClean="0"/>
              <a:t>If for any reason, the animation fails (breaks, is not good enough, drops frames, </a:t>
            </a:r>
            <a:r>
              <a:rPr lang="en-GB" baseline="0" dirty="0" err="1" smtClean="0"/>
              <a:t>etc</a:t>
            </a:r>
            <a:r>
              <a:rPr lang="en-GB" baseline="0" dirty="0" smtClean="0"/>
              <a:t>) the player will feel disconnected from the game and will start thinking about it as a piece of software. We want to avoid that.</a:t>
            </a:r>
          </a:p>
        </p:txBody>
      </p:sp>
      <p:sp>
        <p:nvSpPr>
          <p:cNvPr id="4" name="Slide Number Placeholder 3"/>
          <p:cNvSpPr>
            <a:spLocks noGrp="1"/>
          </p:cNvSpPr>
          <p:nvPr>
            <p:ph type="sldNum" sz="quarter" idx="10"/>
          </p:nvPr>
        </p:nvSpPr>
        <p:spPr/>
        <p:txBody>
          <a:bodyPr/>
          <a:lstStyle/>
          <a:p>
            <a:fld id="{49436F85-577F-4A92-A47F-D540A2BCC821}" type="slidenum">
              <a:rPr lang="en-GB" smtClean="0"/>
              <a:pPr/>
              <a:t>7</a:t>
            </a:fld>
            <a:endParaRPr lang="en-GB" dirty="0"/>
          </a:p>
        </p:txBody>
      </p:sp>
    </p:spTree>
    <p:extLst>
      <p:ext uri="{BB962C8B-B14F-4D97-AF65-F5344CB8AC3E}">
        <p14:creationId xmlns:p14="http://schemas.microsoft.com/office/powerpoint/2010/main" val="11358829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will start covering the technique</a:t>
            </a:r>
            <a:r>
              <a:rPr lang="en-US" baseline="0" dirty="0" smtClean="0"/>
              <a:t> called “Frame by Frame” animation, which has been around in the films and cartoons industry for quite some time. In this technique, we are basically flipping through the pages of a notebook. Where each page contains a part or frame of the animation with a small change with respect to the previous one.</a:t>
            </a:r>
          </a:p>
          <a:p>
            <a:endParaRPr lang="en-US" baseline="0" dirty="0" smtClean="0"/>
          </a:p>
          <a:p>
            <a:r>
              <a:rPr lang="en-US" baseline="0" dirty="0" smtClean="0"/>
              <a:t>In games, what we usually have, is a large texture called a Sprite Sheet, and what we do is to draw a frame of the texture during a period of time, then after x time passes, we switch to the other one and this gives the illusion of movement.</a:t>
            </a:r>
            <a:endParaRPr lang="en-US" dirty="0"/>
          </a:p>
        </p:txBody>
      </p:sp>
      <p:sp>
        <p:nvSpPr>
          <p:cNvPr id="4" name="Slide Number Placeholder 3"/>
          <p:cNvSpPr>
            <a:spLocks noGrp="1"/>
          </p:cNvSpPr>
          <p:nvPr>
            <p:ph type="sldNum" sz="quarter" idx="10"/>
          </p:nvPr>
        </p:nvSpPr>
        <p:spPr/>
        <p:txBody>
          <a:bodyPr/>
          <a:lstStyle/>
          <a:p>
            <a:fld id="{49436F85-577F-4A92-A47F-D540A2BCC821}" type="slidenum">
              <a:rPr lang="en-GB" smtClean="0"/>
              <a:pPr/>
              <a:t>8</a:t>
            </a:fld>
            <a:endParaRPr lang="en-GB" dirty="0"/>
          </a:p>
        </p:txBody>
      </p:sp>
    </p:spTree>
    <p:extLst>
      <p:ext uri="{BB962C8B-B14F-4D97-AF65-F5344CB8AC3E}">
        <p14:creationId xmlns:p14="http://schemas.microsoft.com/office/powerpoint/2010/main" val="5120735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game is CUPHEAD by Studio MDHR, I will</a:t>
            </a:r>
            <a:r>
              <a:rPr lang="en-US" baseline="0" dirty="0" smtClean="0"/>
              <a:t> let the video run and after it finishes I will explain that the game is being drawn frame by frame. Which is the only way to achieve the aesthetics the developer wants, but it also takes more time since the process of drawing each frame and changing it needs to be manual.</a:t>
            </a:r>
            <a:endParaRPr lang="en-US" dirty="0"/>
          </a:p>
        </p:txBody>
      </p:sp>
      <p:sp>
        <p:nvSpPr>
          <p:cNvPr id="4" name="Slide Number Placeholder 3"/>
          <p:cNvSpPr>
            <a:spLocks noGrp="1"/>
          </p:cNvSpPr>
          <p:nvPr>
            <p:ph type="sldNum" sz="quarter" idx="10"/>
          </p:nvPr>
        </p:nvSpPr>
        <p:spPr/>
        <p:txBody>
          <a:bodyPr/>
          <a:lstStyle/>
          <a:p>
            <a:fld id="{49436F85-577F-4A92-A47F-D540A2BCC821}" type="slidenum">
              <a:rPr lang="en-GB" smtClean="0"/>
              <a:pPr/>
              <a:t>9</a:t>
            </a:fld>
            <a:endParaRPr lang="en-GB" dirty="0"/>
          </a:p>
        </p:txBody>
      </p:sp>
    </p:spTree>
    <p:extLst>
      <p:ext uri="{BB962C8B-B14F-4D97-AF65-F5344CB8AC3E}">
        <p14:creationId xmlns:p14="http://schemas.microsoft.com/office/powerpoint/2010/main" val="15281778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the other technique, called the skeletal</a:t>
            </a:r>
            <a:r>
              <a:rPr lang="en-US" baseline="0" dirty="0" smtClean="0"/>
              <a:t> based animation. It is called like this because we will create a skeleton for our characters, and the skeleton will be animated (with </a:t>
            </a:r>
            <a:r>
              <a:rPr lang="en-US" baseline="0" dirty="0" err="1" smtClean="0"/>
              <a:t>keyframes</a:t>
            </a:r>
            <a:r>
              <a:rPr lang="en-US" baseline="0" dirty="0" smtClean="0"/>
              <a:t>), thus, the images that are attached to those bones, will move when the bone moves accordingly.</a:t>
            </a:r>
          </a:p>
          <a:p>
            <a:endParaRPr lang="en-US" baseline="0" dirty="0" smtClean="0"/>
          </a:p>
          <a:p>
            <a:r>
              <a:rPr lang="en-US" baseline="0" dirty="0" smtClean="0"/>
              <a:t>As a quick note, this technique allows us to have a high number of animations without increasing the build size, which is important. However, the animation takes place on the CPU we need to consider this.</a:t>
            </a:r>
          </a:p>
          <a:p>
            <a:endParaRPr lang="en-US" baseline="0" dirty="0" smtClean="0"/>
          </a:p>
          <a:p>
            <a:r>
              <a:rPr lang="en-US" baseline="0" dirty="0" smtClean="0"/>
              <a:t>We will discuss more about this in a couple of minutes.</a:t>
            </a:r>
            <a:endParaRPr lang="en-US" dirty="0"/>
          </a:p>
        </p:txBody>
      </p:sp>
      <p:sp>
        <p:nvSpPr>
          <p:cNvPr id="4" name="Slide Number Placeholder 3"/>
          <p:cNvSpPr>
            <a:spLocks noGrp="1"/>
          </p:cNvSpPr>
          <p:nvPr>
            <p:ph type="sldNum" sz="quarter" idx="10"/>
          </p:nvPr>
        </p:nvSpPr>
        <p:spPr/>
        <p:txBody>
          <a:bodyPr/>
          <a:lstStyle/>
          <a:p>
            <a:fld id="{49436F85-577F-4A92-A47F-D540A2BCC821}" type="slidenum">
              <a:rPr lang="en-GB" smtClean="0"/>
              <a:pPr/>
              <a:t>10</a:t>
            </a:fld>
            <a:endParaRPr lang="en-GB" dirty="0"/>
          </a:p>
        </p:txBody>
      </p:sp>
    </p:spTree>
    <p:extLst>
      <p:ext uri="{BB962C8B-B14F-4D97-AF65-F5344CB8AC3E}">
        <p14:creationId xmlns:p14="http://schemas.microsoft.com/office/powerpoint/2010/main" val="182065178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Empty with large logo">
    <p:spTree>
      <p:nvGrpSpPr>
        <p:cNvPr id="1" name=""/>
        <p:cNvGrpSpPr/>
        <p:nvPr/>
      </p:nvGrpSpPr>
      <p:grpSpPr>
        <a:xfrm>
          <a:off x="0" y="0"/>
          <a:ext cx="0" cy="0"/>
          <a:chOff x="0" y="0"/>
          <a:chExt cx="0" cy="0"/>
        </a:xfrm>
      </p:grpSpPr>
      <p:pic>
        <p:nvPicPr>
          <p:cNvPr id="15" name="Billede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46497" y="4319226"/>
            <a:ext cx="900000" cy="327562"/>
          </a:xfrm>
          <a:prstGeom prst="rect">
            <a:avLst/>
          </a:prstGeom>
        </p:spPr>
      </p:pic>
      <p:pic>
        <p:nvPicPr>
          <p:cNvPr id="2" name="Billed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837600" y="903600"/>
            <a:ext cx="9614192" cy="9619200"/>
          </a:xfrm>
          <a:prstGeom prst="rect">
            <a:avLst/>
          </a:prstGeom>
        </p:spPr>
      </p:pic>
      <p:pic>
        <p:nvPicPr>
          <p:cNvPr id="3" name="Billede 2"/>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824400"/>
            <a:ext cx="3047150" cy="910800"/>
          </a:xfrm>
          <a:prstGeom prst="rect">
            <a:avLst/>
          </a:prstGeom>
        </p:spPr>
      </p:pic>
    </p:spTree>
    <p:extLst>
      <p:ext uri="{BB962C8B-B14F-4D97-AF65-F5344CB8AC3E}">
        <p14:creationId xmlns:p14="http://schemas.microsoft.com/office/powerpoint/2010/main" val="636467591"/>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Key headline purp -&gt; mag">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1332000" y="1480257"/>
            <a:ext cx="6480000" cy="2182986"/>
          </a:xfrm>
          <a:noFill/>
        </p:spPr>
        <p:txBody>
          <a:bodyPr anchor="ctr" anchorCtr="0"/>
          <a:lstStyle>
            <a:lvl1pPr>
              <a:defRPr sz="3800" spc="-113" baseline="0">
                <a:solidFill>
                  <a:schemeClr val="bg1"/>
                </a:solidFill>
                <a:ea typeface="Noto Sans CJK JP Bold" panose="020B0800000000000000" pitchFamily="34" charset="-128"/>
              </a:defRPr>
            </a:lvl1pPr>
          </a:lstStyle>
          <a:p>
            <a:r>
              <a:rPr lang="en-GB" dirty="0" smtClean="0"/>
              <a:t>Click to add title</a:t>
            </a:r>
            <a:endParaRPr lang="en-GB" dirty="0"/>
          </a:p>
        </p:txBody>
      </p:sp>
      <p:pic>
        <p:nvPicPr>
          <p:cNvPr id="5" name="Billed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41645" y="2817959"/>
            <a:ext cx="0" cy="0"/>
          </a:xfrm>
          <a:prstGeom prst="rect">
            <a:avLst/>
          </a:prstGeom>
        </p:spPr>
      </p:pic>
      <p:pic>
        <p:nvPicPr>
          <p:cNvPr id="3" name="Billede 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56800" y="4220965"/>
            <a:ext cx="3853593" cy="3855600"/>
          </a:xfrm>
          <a:prstGeom prst="rect">
            <a:avLst/>
          </a:prstGeom>
        </p:spPr>
      </p:pic>
      <p:pic>
        <p:nvPicPr>
          <p:cNvPr id="4" name="Billede 3"/>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656800" y="-2934000"/>
            <a:ext cx="3853593" cy="3855600"/>
          </a:xfrm>
          <a:prstGeom prst="rect">
            <a:avLst/>
          </a:prstGeom>
        </p:spPr>
      </p:pic>
    </p:spTree>
    <p:extLst>
      <p:ext uri="{BB962C8B-B14F-4D97-AF65-F5344CB8AC3E}">
        <p14:creationId xmlns:p14="http://schemas.microsoft.com/office/powerpoint/2010/main" val="21935565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ullet list teal -&gt; purp">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539999" y="344312"/>
            <a:ext cx="7128000" cy="936000"/>
          </a:xfrm>
        </p:spPr>
        <p:txBody>
          <a:bodyPr anchor="ctr" anchorCtr="0"/>
          <a:lstStyle>
            <a:lvl1pPr algn="l">
              <a:lnSpc>
                <a:spcPct val="90000"/>
              </a:lnSpc>
              <a:defRPr sz="3200" spc="-113" baseline="0">
                <a:solidFill>
                  <a:schemeClr val="bg1"/>
                </a:solidFill>
                <a:ea typeface="Noto Sans CJK JP Bold" panose="020B0800000000000000" pitchFamily="34" charset="-128"/>
              </a:defRPr>
            </a:lvl1pPr>
          </a:lstStyle>
          <a:p>
            <a:r>
              <a:rPr lang="en-GB" dirty="0" smtClean="0"/>
              <a:t>Click to add title</a:t>
            </a:r>
            <a:endParaRPr lang="en-GB" dirty="0"/>
          </a:p>
        </p:txBody>
      </p:sp>
      <p:sp>
        <p:nvSpPr>
          <p:cNvPr id="8" name="Text Placeholder 4"/>
          <p:cNvSpPr>
            <a:spLocks noGrp="1"/>
          </p:cNvSpPr>
          <p:nvPr>
            <p:ph type="body" sz="quarter" idx="10"/>
          </p:nvPr>
        </p:nvSpPr>
        <p:spPr>
          <a:xfrm>
            <a:off x="540000" y="1491749"/>
            <a:ext cx="7740000" cy="2880000"/>
          </a:xfrm>
        </p:spPr>
        <p:txBody>
          <a:bodyPr/>
          <a:lstStyle>
            <a:lvl1pPr>
              <a:lnSpc>
                <a:spcPts val="1875"/>
              </a:lnSpc>
              <a:spcAft>
                <a:spcPts val="800"/>
              </a:spcAft>
              <a:defRPr sz="1800" b="0" i="0">
                <a:solidFill>
                  <a:schemeClr val="bg1"/>
                </a:solidFill>
                <a:latin typeface="Roboto" charset="0"/>
                <a:ea typeface="Noto Sans CJK JP Bold" panose="020B0800000000000000" pitchFamily="34" charset="-128"/>
                <a:cs typeface="Roboto" charset="0"/>
              </a:defRPr>
            </a:lvl1pPr>
            <a:lvl2pPr>
              <a:lnSpc>
                <a:spcPts val="1750"/>
              </a:lnSpc>
              <a:spcAft>
                <a:spcPts val="800"/>
              </a:spcAft>
              <a:defRPr sz="1800" b="0" i="0">
                <a:solidFill>
                  <a:schemeClr val="bg1"/>
                </a:solidFill>
                <a:latin typeface="Roboto" charset="0"/>
                <a:ea typeface="Noto Sans CJK JP Bold" panose="020B0800000000000000" pitchFamily="34" charset="-128"/>
                <a:cs typeface="Roboto" charset="0"/>
              </a:defRPr>
            </a:lvl2pPr>
            <a:lvl3pPr>
              <a:lnSpc>
                <a:spcPts val="1625"/>
              </a:lnSpc>
              <a:spcAft>
                <a:spcPts val="800"/>
              </a:spcAft>
              <a:defRPr sz="1800" b="0" i="0">
                <a:solidFill>
                  <a:schemeClr val="bg1"/>
                </a:solidFill>
                <a:latin typeface="Roboto" charset="0"/>
                <a:ea typeface="Noto Sans CJK JP Bold" panose="020B0800000000000000" pitchFamily="34" charset="-128"/>
                <a:cs typeface="Roboto" charset="0"/>
              </a:defRPr>
            </a:lvl3pPr>
            <a:lvl4pPr>
              <a:lnSpc>
                <a:spcPts val="1625"/>
              </a:lnSpc>
              <a:spcAft>
                <a:spcPts val="800"/>
              </a:spcAft>
              <a:defRPr sz="1800" b="0" i="0">
                <a:solidFill>
                  <a:schemeClr val="bg1"/>
                </a:solidFill>
                <a:latin typeface="Roboto" charset="0"/>
                <a:ea typeface="Noto Sans CJK JP Bold" panose="020B0800000000000000" pitchFamily="34" charset="-128"/>
                <a:cs typeface="Roboto" charset="0"/>
              </a:defRPr>
            </a:lvl4pPr>
            <a:lvl5pPr>
              <a:lnSpc>
                <a:spcPts val="1625"/>
              </a:lnSpc>
              <a:spcAft>
                <a:spcPts val="800"/>
              </a:spcAft>
              <a:defRPr sz="1800" b="0" i="0">
                <a:solidFill>
                  <a:schemeClr val="bg1"/>
                </a:solidFill>
                <a:latin typeface="Roboto" charset="0"/>
                <a:ea typeface="Noto Sans CJK JP Bold" panose="020B0800000000000000" pitchFamily="34" charset="-128"/>
                <a:cs typeface="Roboto" charset="0"/>
              </a:defRPr>
            </a:lvl5pPr>
          </a:lstStyle>
          <a:p>
            <a:pPr lvl="0"/>
            <a:r>
              <a:rPr lang="ja-JP" altLang="en-US" dirty="0" smtClean="0"/>
              <a:t>マスター テキストの書式設定</a:t>
            </a:r>
          </a:p>
          <a:p>
            <a:pPr lvl="1"/>
            <a:r>
              <a:rPr lang="ja-JP" altLang="en-US" dirty="0" smtClean="0"/>
              <a:t>第 </a:t>
            </a:r>
            <a:r>
              <a:rPr lang="en-US" altLang="ja-JP" dirty="0" smtClean="0"/>
              <a:t>2 </a:t>
            </a:r>
            <a:r>
              <a:rPr lang="ja-JP" altLang="en-US" dirty="0" smtClean="0"/>
              <a:t>レベル</a:t>
            </a:r>
          </a:p>
          <a:p>
            <a:pPr lvl="2"/>
            <a:r>
              <a:rPr lang="ja-JP" altLang="en-US" dirty="0" smtClean="0"/>
              <a:t>第 </a:t>
            </a:r>
            <a:r>
              <a:rPr lang="en-US" altLang="ja-JP" dirty="0" smtClean="0"/>
              <a:t>3 </a:t>
            </a:r>
            <a:r>
              <a:rPr lang="ja-JP" altLang="en-US" dirty="0" smtClean="0"/>
              <a:t>レベル</a:t>
            </a:r>
          </a:p>
          <a:p>
            <a:pPr lvl="3"/>
            <a:r>
              <a:rPr lang="ja-JP" altLang="en-US" dirty="0" smtClean="0"/>
              <a:t>第 </a:t>
            </a:r>
            <a:r>
              <a:rPr lang="en-US" altLang="ja-JP" dirty="0" smtClean="0"/>
              <a:t>4 </a:t>
            </a:r>
            <a:r>
              <a:rPr lang="ja-JP" altLang="en-US" dirty="0" smtClean="0"/>
              <a:t>レベル</a:t>
            </a:r>
          </a:p>
          <a:p>
            <a:pPr lvl="4"/>
            <a:r>
              <a:rPr lang="ja-JP" altLang="en-US" dirty="0" smtClean="0"/>
              <a:t>第 </a:t>
            </a:r>
            <a:r>
              <a:rPr lang="en-US" altLang="ja-JP" dirty="0" smtClean="0"/>
              <a:t>5 </a:t>
            </a:r>
            <a:r>
              <a:rPr lang="ja-JP" altLang="en-US" dirty="0" smtClean="0"/>
              <a:t>レベル</a:t>
            </a:r>
            <a:endParaRPr lang="en-GB" dirty="0"/>
          </a:p>
        </p:txBody>
      </p:sp>
      <p:pic>
        <p:nvPicPr>
          <p:cNvPr id="9" name="Billed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239600" y="-2700000"/>
            <a:ext cx="3853593" cy="3855600"/>
          </a:xfrm>
          <a:prstGeom prst="rect">
            <a:avLst/>
          </a:prstGeom>
        </p:spPr>
      </p:pic>
    </p:spTree>
    <p:extLst>
      <p:ext uri="{BB962C8B-B14F-4D97-AF65-F5344CB8AC3E}">
        <p14:creationId xmlns:p14="http://schemas.microsoft.com/office/powerpoint/2010/main" val="8926525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Empty with logo">
    <p:spTree>
      <p:nvGrpSpPr>
        <p:cNvPr id="1" name=""/>
        <p:cNvGrpSpPr/>
        <p:nvPr/>
      </p:nvGrpSpPr>
      <p:grpSpPr>
        <a:xfrm>
          <a:off x="0" y="0"/>
          <a:ext cx="0" cy="0"/>
          <a:chOff x="0" y="0"/>
          <a:chExt cx="0" cy="0"/>
        </a:xfrm>
      </p:grpSpPr>
    </p:spTree>
    <p:extLst>
      <p:ext uri="{BB962C8B-B14F-4D97-AF65-F5344CB8AC3E}">
        <p14:creationId xmlns:p14="http://schemas.microsoft.com/office/powerpoint/2010/main" val="959109701"/>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Endslide">
    <p:bg>
      <p:bgPr>
        <a:solidFill>
          <a:schemeClr val="tx1"/>
        </a:solidFill>
        <a:effectLst/>
      </p:bgPr>
    </p:bg>
    <p:spTree>
      <p:nvGrpSpPr>
        <p:cNvPr id="1" name=""/>
        <p:cNvGrpSpPr/>
        <p:nvPr/>
      </p:nvGrpSpPr>
      <p:grpSpPr>
        <a:xfrm>
          <a:off x="0" y="0"/>
          <a:ext cx="0" cy="0"/>
          <a:chOff x="0" y="0"/>
          <a:chExt cx="0" cy="0"/>
        </a:xfrm>
      </p:grpSpPr>
      <p:sp>
        <p:nvSpPr>
          <p:cNvPr id="4" name="Titel 1"/>
          <p:cNvSpPr>
            <a:spLocks noGrp="1"/>
          </p:cNvSpPr>
          <p:nvPr>
            <p:ph type="title" hasCustomPrompt="1"/>
          </p:nvPr>
        </p:nvSpPr>
        <p:spPr>
          <a:xfrm>
            <a:off x="659626" y="1615688"/>
            <a:ext cx="7824752" cy="1912125"/>
          </a:xfrm>
          <a:noFill/>
        </p:spPr>
        <p:txBody>
          <a:bodyPr anchor="ctr" anchorCtr="0"/>
          <a:lstStyle>
            <a:lvl1pPr>
              <a:defRPr sz="4800" spc="-113" baseline="0">
                <a:solidFill>
                  <a:schemeClr val="bg1"/>
                </a:solidFill>
                <a:ea typeface="Noto Sans CJK JP Bold" panose="020B0800000000000000" pitchFamily="34" charset="-128"/>
              </a:defRPr>
            </a:lvl1pPr>
          </a:lstStyle>
          <a:p>
            <a:r>
              <a:rPr lang="en-GB" dirty="0" smtClean="0"/>
              <a:t>Click to add title</a:t>
            </a:r>
            <a:endParaRPr lang="en-GB" dirty="0"/>
          </a:p>
        </p:txBody>
      </p:sp>
      <p:pic>
        <p:nvPicPr>
          <p:cNvPr id="8" name="Billed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655768" y="4212000"/>
            <a:ext cx="3853593" cy="3855600"/>
          </a:xfrm>
          <a:prstGeom prst="rect">
            <a:avLst/>
          </a:prstGeom>
        </p:spPr>
      </p:pic>
    </p:spTree>
    <p:extLst>
      <p:ext uri="{BB962C8B-B14F-4D97-AF65-F5344CB8AC3E}">
        <p14:creationId xmlns:p14="http://schemas.microsoft.com/office/powerpoint/2010/main" val="21156298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_User guide">
    <p:bg>
      <p:bgPr>
        <a:solidFill>
          <a:schemeClr val="bg1"/>
        </a:solidFill>
        <a:effectLst/>
      </p:bgPr>
    </p:bg>
    <p:spTree>
      <p:nvGrpSpPr>
        <p:cNvPr id="1" name=""/>
        <p:cNvGrpSpPr/>
        <p:nvPr/>
      </p:nvGrpSpPr>
      <p:grpSpPr>
        <a:xfrm>
          <a:off x="0" y="0"/>
          <a:ext cx="0" cy="0"/>
          <a:chOff x="0" y="0"/>
          <a:chExt cx="0" cy="0"/>
        </a:xfrm>
      </p:grpSpPr>
      <p:sp>
        <p:nvSpPr>
          <p:cNvPr id="25" name="Title 1"/>
          <p:cNvSpPr txBox="1">
            <a:spLocks/>
          </p:cNvSpPr>
          <p:nvPr userDrawn="1"/>
        </p:nvSpPr>
        <p:spPr>
          <a:xfrm>
            <a:off x="522089" y="437556"/>
            <a:ext cx="8099822" cy="460942"/>
          </a:xfrm>
          <a:prstGeom prst="rect">
            <a:avLst/>
          </a:prstGeom>
        </p:spPr>
        <p:txBody>
          <a:bodyPr vert="horz" lIns="0" tIns="0" rIns="0" bIns="0" rtlCol="0" anchor="t" anchorCtr="0">
            <a:normAutofit lnSpcReduction="10000"/>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l" defTabSz="685800" rtl="0" eaLnBrk="1" fontAlgn="auto" latinLnBrk="0" hangingPunct="1">
              <a:lnSpc>
                <a:spcPct val="90000"/>
              </a:lnSpc>
              <a:spcBef>
                <a:spcPct val="0"/>
              </a:spcBef>
              <a:spcAft>
                <a:spcPts val="0"/>
              </a:spcAft>
              <a:buClrTx/>
              <a:buSzTx/>
              <a:buFontTx/>
              <a:buNone/>
              <a:tabLst/>
              <a:defRPr/>
            </a:pPr>
            <a:r>
              <a:rPr kumimoji="0" lang="ja-JP" altLang="en-US" sz="2400" b="0" i="0" u="none" strike="noStrike" kern="1200" cap="none" spc="0" normalizeH="0" baseline="0" noProof="0" dirty="0" smtClean="0">
                <a:ln>
                  <a:noFill/>
                </a:ln>
                <a:solidFill>
                  <a:srgbClr val="002834"/>
                </a:solidFill>
                <a:effectLst/>
                <a:uLnTx/>
                <a:uFillTx/>
                <a:latin typeface="Arial" panose="020B0604020202020204" pitchFamily="34" charset="0"/>
                <a:ea typeface="Noto Sans CJK JP Bold"/>
                <a:cs typeface="Arial" panose="020B0604020202020204" pitchFamily="34" charset="0"/>
              </a:rPr>
              <a:t>推奨フォント</a:t>
            </a:r>
            <a:endParaRPr kumimoji="0" lang="en-US" altLang="ja-JP" sz="2400" b="0" i="0" u="none" strike="noStrike" kern="1200" cap="none" spc="0" normalizeH="0" baseline="0" noProof="0" dirty="0" smtClean="0">
              <a:ln>
                <a:noFill/>
              </a:ln>
              <a:solidFill>
                <a:srgbClr val="002834"/>
              </a:solidFill>
              <a:effectLst/>
              <a:uLnTx/>
              <a:uFillTx/>
              <a:latin typeface="Arial" panose="020B0604020202020204" pitchFamily="34" charset="0"/>
              <a:ea typeface="Noto Sans CJK JP Bold"/>
              <a:cs typeface="Arial" panose="020B0604020202020204" pitchFamily="34" charset="0"/>
            </a:endParaRPr>
          </a:p>
          <a:p>
            <a:pPr marL="0" marR="0" lvl="0" indent="0" algn="l" defTabSz="685800" rtl="0" eaLnBrk="1" fontAlgn="auto" latinLnBrk="0" hangingPunct="1">
              <a:lnSpc>
                <a:spcPct val="90000"/>
              </a:lnSpc>
              <a:spcBef>
                <a:spcPct val="0"/>
              </a:spcBef>
              <a:spcAft>
                <a:spcPts val="0"/>
              </a:spcAft>
              <a:buClrTx/>
              <a:buSzTx/>
              <a:buFontTx/>
              <a:buNone/>
              <a:tabLst/>
              <a:defRPr/>
            </a:pPr>
            <a:r>
              <a:rPr kumimoji="0" lang="en-US" sz="1200" b="0" i="0" u="none" strike="noStrike" kern="1200" cap="none" spc="0" normalizeH="0" baseline="0" noProof="0" dirty="0" smtClean="0">
                <a:ln>
                  <a:noFill/>
                </a:ln>
                <a:solidFill>
                  <a:srgbClr val="002834"/>
                </a:solidFill>
                <a:effectLst/>
                <a:uLnTx/>
                <a:uFillTx/>
                <a:latin typeface="Roboto" pitchFamily="2" charset="0"/>
                <a:ea typeface="Roboto" pitchFamily="2" charset="0"/>
                <a:cs typeface="Arial" panose="020B0604020202020204" pitchFamily="34" charset="0"/>
              </a:rPr>
              <a:t>Recommended  Font</a:t>
            </a:r>
            <a:endParaRPr kumimoji="0" lang="en-GB" sz="1200" b="0" i="0" u="none" strike="noStrike" kern="1200" cap="none" spc="0" normalizeH="0" baseline="0" noProof="0" dirty="0">
              <a:ln>
                <a:noFill/>
              </a:ln>
              <a:solidFill>
                <a:srgbClr val="002834"/>
              </a:solidFill>
              <a:effectLst/>
              <a:uLnTx/>
              <a:uFillTx/>
              <a:latin typeface="Roboto" pitchFamily="2" charset="0"/>
              <a:ea typeface="Roboto" pitchFamily="2" charset="0"/>
              <a:cs typeface="Arial" panose="020B0604020202020204" pitchFamily="34" charset="0"/>
            </a:endParaRPr>
          </a:p>
        </p:txBody>
      </p:sp>
      <p:pic>
        <p:nvPicPr>
          <p:cNvPr id="31" name="Picture 2" descr="https://t.gyazo.com/teams/unity/9145cd32315a5d957dc0d176af816b72.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60943" y="1472982"/>
            <a:ext cx="3523907" cy="1988324"/>
          </a:xfrm>
          <a:prstGeom prst="rect">
            <a:avLst/>
          </a:prstGeom>
        </p:spPr>
        <p:style>
          <a:lnRef idx="2">
            <a:schemeClr val="accent5"/>
          </a:lnRef>
          <a:fillRef idx="1">
            <a:schemeClr val="lt1"/>
          </a:fillRef>
          <a:effectRef idx="0">
            <a:schemeClr val="accent5"/>
          </a:effectRef>
          <a:fontRef idx="minor">
            <a:schemeClr val="dk1"/>
          </a:fontRef>
        </p:style>
      </p:pic>
      <p:pic>
        <p:nvPicPr>
          <p:cNvPr id="32" name="Picture 4" descr="https://t.gyazo.com/teams/unity/fbcd25b2eab2a13ad99b3f7a343d93ff.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4910496" y="1486985"/>
            <a:ext cx="3523906" cy="1974321"/>
          </a:xfrm>
          <a:prstGeom prst="rect">
            <a:avLst/>
          </a:prstGeom>
        </p:spPr>
        <p:style>
          <a:lnRef idx="2">
            <a:schemeClr val="accent5"/>
          </a:lnRef>
          <a:fillRef idx="1">
            <a:schemeClr val="lt1"/>
          </a:fillRef>
          <a:effectRef idx="0">
            <a:schemeClr val="accent5"/>
          </a:effectRef>
          <a:fontRef idx="minor">
            <a:schemeClr val="dk1"/>
          </a:fontRef>
        </p:style>
      </p:pic>
      <p:sp>
        <p:nvSpPr>
          <p:cNvPr id="33" name="正方形/長方形 32"/>
          <p:cNvSpPr/>
          <p:nvPr userDrawn="1"/>
        </p:nvSpPr>
        <p:spPr>
          <a:xfrm>
            <a:off x="760942" y="1051773"/>
            <a:ext cx="3523907" cy="375705"/>
          </a:xfrm>
          <a:prstGeom prst="rect">
            <a:avLst/>
          </a:prstGeom>
          <a:ln>
            <a:noFill/>
          </a:ln>
        </p:spPr>
        <p:style>
          <a:lnRef idx="2">
            <a:schemeClr val="accent5"/>
          </a:lnRef>
          <a:fillRef idx="1">
            <a:schemeClr val="lt1"/>
          </a:fillRef>
          <a:effectRef idx="0">
            <a:schemeClr val="accent5"/>
          </a:effectRef>
          <a:fontRef idx="minor">
            <a:schemeClr val="dk1"/>
          </a:fontRef>
        </p:style>
        <p:txBody>
          <a:bodyPr lIns="72000" tIns="72000" rIns="72000" bIns="72000" rtlCol="0" anchor="ctr"/>
          <a:lstStyle/>
          <a:p>
            <a:pPr algn="l">
              <a:lnSpc>
                <a:spcPct val="150000"/>
              </a:lnSpc>
            </a:pPr>
            <a:r>
              <a:rPr kumimoji="1" lang="en-US" altLang="ja-JP" sz="1600" b="1" baseline="0" noProof="0" dirty="0" smtClean="0">
                <a:latin typeface="Roboto" pitchFamily="2" charset="0"/>
                <a:ea typeface="Noto Sans CJK JP Bold" panose="020B0800000000000000" pitchFamily="34" charset="-128"/>
              </a:rPr>
              <a:t>English</a:t>
            </a:r>
            <a:r>
              <a:rPr kumimoji="1" lang="en-US" altLang="ja-JP" b="1" baseline="0" noProof="0" dirty="0" smtClean="0">
                <a:latin typeface="Roboto" pitchFamily="2" charset="0"/>
                <a:ea typeface="Noto Sans CJK JP Bold" panose="020B0800000000000000" pitchFamily="34" charset="-128"/>
              </a:rPr>
              <a:t> : </a:t>
            </a:r>
            <a:r>
              <a:rPr kumimoji="1" lang="en-US" altLang="ja-JP" baseline="0" noProof="0" dirty="0" err="1" smtClean="0">
                <a:latin typeface="Roboto" pitchFamily="2" charset="0"/>
                <a:ea typeface="Noto Sans CJK JP Bold" panose="020B0800000000000000" pitchFamily="34" charset="-128"/>
              </a:rPr>
              <a:t>Roboto</a:t>
            </a:r>
            <a:endParaRPr kumimoji="1" lang="ja-JP" altLang="en-US" baseline="0" noProof="0" dirty="0" err="1" smtClean="0">
              <a:latin typeface="Roboto" pitchFamily="2" charset="0"/>
              <a:ea typeface="Noto Sans CJK JP Bold" panose="020B0800000000000000" pitchFamily="34" charset="-128"/>
            </a:endParaRPr>
          </a:p>
        </p:txBody>
      </p:sp>
      <p:sp>
        <p:nvSpPr>
          <p:cNvPr id="43" name="Title 1"/>
          <p:cNvSpPr txBox="1">
            <a:spLocks/>
          </p:cNvSpPr>
          <p:nvPr userDrawn="1"/>
        </p:nvSpPr>
        <p:spPr>
          <a:xfrm>
            <a:off x="760943" y="1088929"/>
            <a:ext cx="8099822" cy="460942"/>
          </a:xfrm>
          <a:prstGeom prst="rect">
            <a:avLst/>
          </a:prstGeom>
        </p:spPr>
        <p:txBody>
          <a:bodyPr vert="horz" lIns="0" tIns="0" rIns="0" bIns="0" rtlCol="0" anchor="t" anchorCtr="0">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l" defTabSz="685800" rtl="0" eaLnBrk="1" fontAlgn="auto" latinLnBrk="0" hangingPunct="1">
              <a:lnSpc>
                <a:spcPct val="90000"/>
              </a:lnSpc>
              <a:spcBef>
                <a:spcPct val="0"/>
              </a:spcBef>
              <a:spcAft>
                <a:spcPts val="0"/>
              </a:spcAft>
              <a:buClrTx/>
              <a:buSzTx/>
              <a:buFontTx/>
              <a:buNone/>
              <a:tabLst/>
              <a:defRPr/>
            </a:pPr>
            <a:endParaRPr kumimoji="0" lang="en-GB" sz="2400" b="0" i="0" u="none" strike="noStrike" kern="1200" cap="none" spc="0" normalizeH="0" baseline="0" noProof="0" dirty="0">
              <a:ln>
                <a:noFill/>
              </a:ln>
              <a:solidFill>
                <a:srgbClr val="002834"/>
              </a:solidFill>
              <a:effectLst/>
              <a:uLnTx/>
              <a:uFillTx/>
              <a:latin typeface="Arial" panose="020B0604020202020204" pitchFamily="34" charset="0"/>
              <a:ea typeface="Noto Sans CJK JP Bold"/>
              <a:cs typeface="Arial" panose="020B0604020202020204" pitchFamily="34" charset="0"/>
            </a:endParaRPr>
          </a:p>
        </p:txBody>
      </p:sp>
      <p:sp>
        <p:nvSpPr>
          <p:cNvPr id="44" name="正方形/長方形 43"/>
          <p:cNvSpPr/>
          <p:nvPr userDrawn="1"/>
        </p:nvSpPr>
        <p:spPr>
          <a:xfrm>
            <a:off x="4907997" y="1051773"/>
            <a:ext cx="3523907" cy="375705"/>
          </a:xfrm>
          <a:prstGeom prst="rect">
            <a:avLst/>
          </a:prstGeom>
          <a:ln>
            <a:noFill/>
          </a:ln>
        </p:spPr>
        <p:style>
          <a:lnRef idx="2">
            <a:schemeClr val="accent5"/>
          </a:lnRef>
          <a:fillRef idx="1">
            <a:schemeClr val="lt1"/>
          </a:fillRef>
          <a:effectRef idx="0">
            <a:schemeClr val="accent5"/>
          </a:effectRef>
          <a:fontRef idx="minor">
            <a:schemeClr val="dk1"/>
          </a:fontRef>
        </p:style>
        <p:txBody>
          <a:bodyPr lIns="72000" tIns="72000" rIns="72000" bIns="72000" rtlCol="0" anchor="ctr"/>
          <a:lstStyle/>
          <a:p>
            <a:pPr algn="l">
              <a:lnSpc>
                <a:spcPct val="150000"/>
              </a:lnSpc>
            </a:pPr>
            <a:r>
              <a:rPr kumimoji="1" lang="en-US" altLang="ja-JP" sz="1600" b="1" baseline="0" noProof="0" dirty="0" smtClean="0">
                <a:latin typeface="Roboto" pitchFamily="2" charset="0"/>
                <a:ea typeface="Noto Sans CJK JP Bold" panose="020B0800000000000000" pitchFamily="34" charset="-128"/>
              </a:rPr>
              <a:t>Japanese</a:t>
            </a:r>
            <a:r>
              <a:rPr kumimoji="1" lang="en-US" altLang="ja-JP" b="1" baseline="0" noProof="0" dirty="0" smtClean="0">
                <a:latin typeface="Roboto" pitchFamily="2" charset="0"/>
                <a:ea typeface="Noto Sans CJK JP Bold" panose="020B0800000000000000" pitchFamily="34" charset="-128"/>
              </a:rPr>
              <a:t> : </a:t>
            </a:r>
            <a:r>
              <a:rPr kumimoji="1" lang="fr-FR" altLang="ja-JP" baseline="0" noProof="0" dirty="0" smtClean="0">
                <a:latin typeface="Roboto" pitchFamily="2" charset="0"/>
                <a:ea typeface="Noto Sans CJK JP Bold" panose="020B0800000000000000" pitchFamily="34" charset="-128"/>
              </a:rPr>
              <a:t>Noto Sans CJK JP Bold</a:t>
            </a:r>
            <a:endParaRPr kumimoji="1" lang="ja-JP" altLang="en-US" baseline="0" noProof="0" dirty="0" err="1" smtClean="0">
              <a:latin typeface="Roboto" pitchFamily="2" charset="0"/>
              <a:ea typeface="Noto Sans CJK JP Bold" panose="020B0800000000000000" pitchFamily="34" charset="-128"/>
            </a:endParaRPr>
          </a:p>
        </p:txBody>
      </p:sp>
      <p:sp>
        <p:nvSpPr>
          <p:cNvPr id="46" name="Title 1"/>
          <p:cNvSpPr txBox="1">
            <a:spLocks/>
          </p:cNvSpPr>
          <p:nvPr userDrawn="1"/>
        </p:nvSpPr>
        <p:spPr>
          <a:xfrm>
            <a:off x="522089" y="3982861"/>
            <a:ext cx="8099822" cy="460942"/>
          </a:xfrm>
          <a:prstGeom prst="rect">
            <a:avLst/>
          </a:prstGeom>
        </p:spPr>
        <p:txBody>
          <a:bodyPr vert="horz" lIns="0" tIns="0" rIns="0" bIns="0" rtlCol="0" anchor="t" anchorCtr="0">
            <a:normAutofit fontScale="62500" lnSpcReduction="20000"/>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l" defTabSz="685800" rtl="0" eaLnBrk="1" fontAlgn="auto" latinLnBrk="0" hangingPunct="1">
              <a:lnSpc>
                <a:spcPct val="90000"/>
              </a:lnSpc>
              <a:spcBef>
                <a:spcPct val="0"/>
              </a:spcBef>
              <a:spcAft>
                <a:spcPts val="0"/>
              </a:spcAft>
              <a:buClrTx/>
              <a:buSzTx/>
              <a:buFontTx/>
              <a:buNone/>
              <a:tabLst/>
              <a:defRPr/>
            </a:pPr>
            <a:r>
              <a:rPr kumimoji="1" lang="en-US" altLang="ja-JP" sz="2400" baseline="0" noProof="0" dirty="0" smtClean="0">
                <a:latin typeface="Roboto" pitchFamily="2" charset="0"/>
                <a:ea typeface="Noto Sans CJK JP Bold" panose="020B0800000000000000" pitchFamily="34" charset="-128"/>
              </a:rPr>
              <a:t>zip</a:t>
            </a:r>
            <a:r>
              <a:rPr kumimoji="1" lang="ja-JP" altLang="en-US" sz="2400" baseline="0" noProof="0" dirty="0" smtClean="0">
                <a:latin typeface="Roboto" pitchFamily="2" charset="0"/>
                <a:ea typeface="Noto Sans CJK JP Bold" panose="020B0800000000000000" pitchFamily="34" charset="-128"/>
              </a:rPr>
              <a:t>ファイルに同梱されているフォントをインストールしてから本ファイルを開いてください。</a:t>
            </a:r>
            <a:endParaRPr kumimoji="1" lang="en-US" altLang="ja-JP" sz="2400" baseline="0" noProof="0" dirty="0" smtClean="0">
              <a:latin typeface="Roboto" pitchFamily="2" charset="0"/>
              <a:ea typeface="Noto Sans CJK JP Bold" panose="020B0800000000000000" pitchFamily="34" charset="-128"/>
            </a:endParaRPr>
          </a:p>
          <a:p>
            <a:pPr marL="0" marR="0" lvl="0" indent="0" algn="l" defTabSz="685800" rtl="0" eaLnBrk="1" fontAlgn="auto" latinLnBrk="0" hangingPunct="1">
              <a:lnSpc>
                <a:spcPct val="90000"/>
              </a:lnSpc>
              <a:spcBef>
                <a:spcPct val="0"/>
              </a:spcBef>
              <a:spcAft>
                <a:spcPts val="0"/>
              </a:spcAft>
              <a:buClrTx/>
              <a:buSzTx/>
              <a:buFontTx/>
              <a:buNone/>
              <a:tabLst/>
              <a:defRPr/>
            </a:pPr>
            <a:r>
              <a:rPr kumimoji="1" lang="en-US" altLang="ja-JP" sz="1800" baseline="0" noProof="0" dirty="0" smtClean="0">
                <a:latin typeface="Roboto" pitchFamily="2" charset="0"/>
                <a:ea typeface="Noto Sans CJK JP Bold" panose="020B0800000000000000" pitchFamily="34" charset="-128"/>
              </a:rPr>
              <a:t>Open the file after installing the fonts included in the zip archive.</a:t>
            </a:r>
            <a:endParaRPr kumimoji="1" lang="ja-JP" altLang="en-US" sz="1800" baseline="0" noProof="0" dirty="0" smtClean="0">
              <a:latin typeface="Roboto" pitchFamily="2" charset="0"/>
              <a:ea typeface="Noto Sans CJK JP Bold" panose="020B0800000000000000" pitchFamily="34" charset="-128"/>
            </a:endParaRPr>
          </a:p>
          <a:p>
            <a:pPr marL="0" marR="0" lvl="0" indent="0" algn="l" defTabSz="685800" rtl="0" eaLnBrk="1" fontAlgn="auto" latinLnBrk="0" hangingPunct="1">
              <a:lnSpc>
                <a:spcPct val="90000"/>
              </a:lnSpc>
              <a:spcBef>
                <a:spcPct val="0"/>
              </a:spcBef>
              <a:spcAft>
                <a:spcPts val="0"/>
              </a:spcAft>
              <a:buClrTx/>
              <a:buSzTx/>
              <a:buFontTx/>
              <a:buNone/>
              <a:tabLst/>
              <a:defRPr/>
            </a:pPr>
            <a:endParaRPr kumimoji="0" lang="en-GB" sz="1200" b="0" i="0" u="none" strike="noStrike" kern="1200" cap="none" spc="0" normalizeH="0" baseline="0" noProof="0" dirty="0">
              <a:ln>
                <a:noFill/>
              </a:ln>
              <a:solidFill>
                <a:srgbClr val="002834"/>
              </a:solidFill>
              <a:effectLst/>
              <a:uLnTx/>
              <a:uFillTx/>
              <a:latin typeface="Roboto" pitchFamily="2" charset="0"/>
              <a:ea typeface="Roboto" pitchFamily="2" charset="0"/>
              <a:cs typeface="Arial" panose="020B0604020202020204" pitchFamily="34" charset="0"/>
            </a:endParaRPr>
          </a:p>
        </p:txBody>
      </p:sp>
    </p:spTree>
    <p:extLst>
      <p:ext uri="{BB962C8B-B14F-4D97-AF65-F5344CB8AC3E}">
        <p14:creationId xmlns:p14="http://schemas.microsoft.com/office/powerpoint/2010/main" val="2446949150"/>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690">
          <p15:clr>
            <a:srgbClr val="FBAE40"/>
          </p15:clr>
        </p15:guide>
        <p15:guide id="2" pos="288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58800" y="658800"/>
            <a:ext cx="7826400" cy="1911600"/>
          </a:xfrm>
          <a:prstGeom prst="rect">
            <a:avLst/>
          </a:prstGeom>
        </p:spPr>
        <p:txBody>
          <a:bodyPr vert="horz" lIns="0" tIns="0" rIns="0" bIns="0" rtlCol="0" anchor="b" anchorCtr="0">
            <a:noAutofit/>
          </a:bodyPr>
          <a:lstStyle/>
          <a:p>
            <a:r>
              <a:rPr lang="da-DK" smtClean="0"/>
              <a:t>Klik for at redigere i masteren</a:t>
            </a:r>
            <a:endParaRPr lang="en-GB" dirty="0"/>
          </a:p>
        </p:txBody>
      </p:sp>
      <p:sp>
        <p:nvSpPr>
          <p:cNvPr id="3" name="Text Placeholder 2"/>
          <p:cNvSpPr>
            <a:spLocks noGrp="1"/>
          </p:cNvSpPr>
          <p:nvPr>
            <p:ph type="body" idx="1"/>
          </p:nvPr>
        </p:nvSpPr>
        <p:spPr>
          <a:xfrm>
            <a:off x="658800" y="2570400"/>
            <a:ext cx="7822800" cy="1963555"/>
          </a:xfrm>
          <a:prstGeom prst="rect">
            <a:avLst/>
          </a:prstGeom>
        </p:spPr>
        <p:txBody>
          <a:bodyPr vert="horz" lIns="0" tIns="0" rIns="0" bIns="0" rtlCol="0">
            <a:noAutofit/>
          </a:bodyPr>
          <a:lstStyle/>
          <a:p>
            <a:pPr lvl="0"/>
            <a:r>
              <a:rPr lang="da-DK" dirty="0" smtClean="0"/>
              <a:t>Klik for at redigere teksttypografierne i masteren</a:t>
            </a:r>
          </a:p>
          <a:p>
            <a:pPr lvl="1"/>
            <a:r>
              <a:rPr lang="da-DK" dirty="0" smtClean="0"/>
              <a:t>Andet niveau</a:t>
            </a:r>
          </a:p>
          <a:p>
            <a:pPr lvl="2"/>
            <a:r>
              <a:rPr lang="da-DK" dirty="0" smtClean="0"/>
              <a:t>Tredje niveau</a:t>
            </a:r>
          </a:p>
          <a:p>
            <a:pPr lvl="3"/>
            <a:r>
              <a:rPr lang="da-DK" dirty="0" smtClean="0"/>
              <a:t>Fjerde niveau</a:t>
            </a:r>
          </a:p>
          <a:p>
            <a:pPr lvl="4"/>
            <a:r>
              <a:rPr lang="da-DK" dirty="0" smtClean="0"/>
              <a:t>Femte niveau</a:t>
            </a:r>
            <a:endParaRPr lang="en-GB" dirty="0" smtClean="0"/>
          </a:p>
        </p:txBody>
      </p:sp>
      <p:sp>
        <p:nvSpPr>
          <p:cNvPr id="4" name="Date Placeholder 3"/>
          <p:cNvSpPr>
            <a:spLocks noGrp="1"/>
          </p:cNvSpPr>
          <p:nvPr>
            <p:ph type="dt" sz="half" idx="2"/>
          </p:nvPr>
        </p:nvSpPr>
        <p:spPr>
          <a:xfrm>
            <a:off x="647700" y="4767263"/>
            <a:ext cx="2038350" cy="273844"/>
          </a:xfrm>
          <a:prstGeom prst="rect">
            <a:avLst/>
          </a:prstGeom>
        </p:spPr>
        <p:txBody>
          <a:bodyPr vert="horz" lIns="0" tIns="0" rIns="0" bIns="0" rtlCol="0" anchor="b" anchorCtr="0">
            <a:noAutofit/>
          </a:bodyPr>
          <a:lstStyle>
            <a:lvl1pPr algn="l">
              <a:defRPr sz="675" baseline="0">
                <a:solidFill>
                  <a:schemeClr val="tx1">
                    <a:tint val="75000"/>
                  </a:schemeClr>
                </a:solidFill>
                <a:latin typeface="Roboto" pitchFamily="2" charset="0"/>
                <a:ea typeface="Noto Sans CJK JP Bold" panose="020B0800000000000000" pitchFamily="34" charset="-128"/>
              </a:defRPr>
            </a:lvl1pPr>
          </a:lstStyle>
          <a:p>
            <a:fld id="{54E0A626-36E7-4ACB-AE94-30B8AB1B2246}" type="datetimeFigureOut">
              <a:rPr lang="en-GB" smtClean="0"/>
              <a:pPr/>
              <a:t>02/05/2017</a:t>
            </a:fld>
            <a:endParaRPr lang="en-GB" dirty="0"/>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0" tIns="0" rIns="0" bIns="0" rtlCol="0" anchor="b" anchorCtr="0">
            <a:noAutofit/>
          </a:bodyPr>
          <a:lstStyle>
            <a:lvl1pPr algn="ctr">
              <a:defRPr sz="675" baseline="0">
                <a:solidFill>
                  <a:schemeClr val="tx1">
                    <a:tint val="75000"/>
                  </a:schemeClr>
                </a:solidFill>
                <a:latin typeface="Roboto" pitchFamily="2" charset="0"/>
                <a:ea typeface="Noto Sans CJK JP Bold" panose="020B0800000000000000" pitchFamily="34" charset="-128"/>
              </a:defRPr>
            </a:lvl1pPr>
          </a:lstStyle>
          <a:p>
            <a:endParaRPr lang="en-GB" dirty="0"/>
          </a:p>
        </p:txBody>
      </p:sp>
      <p:sp>
        <p:nvSpPr>
          <p:cNvPr id="6" name="Slide Number Placeholder 5"/>
          <p:cNvSpPr>
            <a:spLocks noGrp="1"/>
          </p:cNvSpPr>
          <p:nvPr>
            <p:ph type="sldNum" sz="quarter" idx="4"/>
          </p:nvPr>
        </p:nvSpPr>
        <p:spPr>
          <a:xfrm>
            <a:off x="6457950" y="4767263"/>
            <a:ext cx="2038350" cy="273844"/>
          </a:xfrm>
          <a:prstGeom prst="rect">
            <a:avLst/>
          </a:prstGeom>
        </p:spPr>
        <p:txBody>
          <a:bodyPr vert="horz" lIns="0" tIns="0" rIns="0" bIns="0" rtlCol="0" anchor="b" anchorCtr="0">
            <a:noAutofit/>
          </a:bodyPr>
          <a:lstStyle>
            <a:lvl1pPr algn="r">
              <a:defRPr sz="675" baseline="0">
                <a:solidFill>
                  <a:schemeClr val="tx1">
                    <a:tint val="75000"/>
                  </a:schemeClr>
                </a:solidFill>
                <a:latin typeface="Roboto" pitchFamily="2" charset="0"/>
                <a:ea typeface="Noto Sans CJK JP Bold" panose="020B0800000000000000" pitchFamily="34" charset="-128"/>
              </a:defRPr>
            </a:lvl1pPr>
          </a:lstStyle>
          <a:p>
            <a:fld id="{45D37B1E-C366-494F-A587-962AD9AABC83}" type="slidenum">
              <a:rPr lang="en-GB" smtClean="0"/>
              <a:pPr/>
              <a:t>‹#›</a:t>
            </a:fld>
            <a:endParaRPr lang="en-GB" dirty="0"/>
          </a:p>
        </p:txBody>
      </p:sp>
      <p:pic>
        <p:nvPicPr>
          <p:cNvPr id="9" name="Billede 8"/>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0" y="4615200"/>
            <a:ext cx="1096011" cy="327600"/>
          </a:xfrm>
          <a:prstGeom prst="rect">
            <a:avLst/>
          </a:prstGeom>
        </p:spPr>
      </p:pic>
      <p:pic>
        <p:nvPicPr>
          <p:cNvPr id="12" name="Billede 11"/>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8193600" y="4687130"/>
            <a:ext cx="641236" cy="234000"/>
          </a:xfrm>
          <a:prstGeom prst="rect">
            <a:avLst/>
          </a:prstGeom>
        </p:spPr>
      </p:pic>
    </p:spTree>
    <p:extLst>
      <p:ext uri="{BB962C8B-B14F-4D97-AF65-F5344CB8AC3E}">
        <p14:creationId xmlns:p14="http://schemas.microsoft.com/office/powerpoint/2010/main" val="2143522105"/>
      </p:ext>
    </p:extLst>
  </p:cSld>
  <p:clrMap bg1="lt1" tx1="dk1" bg2="lt2" tx2="dk2" accent1="accent1" accent2="accent2" accent3="accent3" accent4="accent4" accent5="accent5" accent6="accent6" hlink="hlink" folHlink="folHlink"/>
  <p:sldLayoutIdLst>
    <p:sldLayoutId id="2147483717" r:id="rId1"/>
    <p:sldLayoutId id="2147483652" r:id="rId2"/>
    <p:sldLayoutId id="2147483656" r:id="rId3"/>
    <p:sldLayoutId id="2147483651" r:id="rId4"/>
    <p:sldLayoutId id="2147483670" r:id="rId5"/>
    <p:sldLayoutId id="2147483718" r:id="rId6"/>
  </p:sldLayoutIdLst>
  <p:timing>
    <p:tnLst>
      <p:par>
        <p:cTn id="1" dur="indefinite" restart="never" nodeType="tmRoot"/>
      </p:par>
    </p:tnLst>
  </p:timing>
  <p:txStyles>
    <p:titleStyle>
      <a:lvl1pPr algn="ctr" defTabSz="685800" rtl="0" eaLnBrk="1" latinLnBrk="0" hangingPunct="1">
        <a:lnSpc>
          <a:spcPct val="90000"/>
        </a:lnSpc>
        <a:spcBef>
          <a:spcPct val="0"/>
        </a:spcBef>
        <a:buNone/>
        <a:defRPr kumimoji="1" sz="3600" b="1" i="0" kern="1200" baseline="0">
          <a:solidFill>
            <a:schemeClr val="bg1"/>
          </a:solidFill>
          <a:latin typeface="Roboto" charset="0"/>
          <a:ea typeface="Noto Sans CJK JP Bold" panose="020B0800000000000000" pitchFamily="34" charset="-128"/>
          <a:cs typeface="Roboto" charset="0"/>
        </a:defRPr>
      </a:lvl1pPr>
    </p:titleStyle>
    <p:bodyStyle>
      <a:lvl1pPr marL="216000" indent="-216000" algn="l" defTabSz="685800" rtl="0" eaLnBrk="1" latinLnBrk="0" hangingPunct="1">
        <a:lnSpc>
          <a:spcPct val="150000"/>
        </a:lnSpc>
        <a:spcBef>
          <a:spcPts val="0"/>
        </a:spcBef>
        <a:buFont typeface="Arial" panose="020B0604020202020204" pitchFamily="34" charset="0"/>
        <a:buChar char="•"/>
        <a:defRPr kumimoji="1" sz="1350" kern="1200">
          <a:solidFill>
            <a:schemeClr val="bg1"/>
          </a:solidFill>
          <a:latin typeface="Roboto" pitchFamily="2" charset="0"/>
          <a:ea typeface="Noto Sans CJK JP Bold" panose="020B0800000000000000" pitchFamily="34" charset="-128"/>
          <a:cs typeface="+mn-cs"/>
        </a:defRPr>
      </a:lvl1pPr>
      <a:lvl2pPr marL="435600" indent="-216000" algn="l" defTabSz="685800" rtl="0" eaLnBrk="1" latinLnBrk="0" hangingPunct="1">
        <a:lnSpc>
          <a:spcPct val="150000"/>
        </a:lnSpc>
        <a:spcBef>
          <a:spcPts val="0"/>
        </a:spcBef>
        <a:buClr>
          <a:schemeClr val="tx1"/>
        </a:buClr>
        <a:buFont typeface="Arial" panose="020B0604020202020204" pitchFamily="34" charset="0"/>
        <a:buChar char="•"/>
        <a:defRPr kumimoji="1" sz="1250" kern="1200">
          <a:solidFill>
            <a:schemeClr val="bg1"/>
          </a:solidFill>
          <a:latin typeface="Roboto" pitchFamily="2" charset="0"/>
          <a:ea typeface="Noto Sans CJK JP Bold" panose="020B0800000000000000" pitchFamily="34" charset="-128"/>
          <a:cs typeface="+mn-cs"/>
        </a:defRPr>
      </a:lvl2pPr>
      <a:lvl3pPr marL="633600" indent="-198000" algn="l" defTabSz="685800" rtl="0" eaLnBrk="1" latinLnBrk="0" hangingPunct="1">
        <a:lnSpc>
          <a:spcPct val="150000"/>
        </a:lnSpc>
        <a:spcBef>
          <a:spcPts val="0"/>
        </a:spcBef>
        <a:buClr>
          <a:schemeClr val="tx1"/>
        </a:buClr>
        <a:buFont typeface="Arial" panose="020B0604020202020204" pitchFamily="34" charset="0"/>
        <a:buChar char="•"/>
        <a:defRPr kumimoji="1" sz="1150" kern="1200">
          <a:solidFill>
            <a:schemeClr val="bg1"/>
          </a:solidFill>
          <a:latin typeface="Roboto" pitchFamily="2" charset="0"/>
          <a:ea typeface="Noto Sans CJK JP Bold" panose="020B0800000000000000" pitchFamily="34" charset="-128"/>
          <a:cs typeface="+mn-cs"/>
        </a:defRPr>
      </a:lvl3pPr>
      <a:lvl4pPr marL="831600" indent="-198000" algn="l" defTabSz="685800" rtl="0" eaLnBrk="1" latinLnBrk="0" hangingPunct="1">
        <a:lnSpc>
          <a:spcPct val="150000"/>
        </a:lnSpc>
        <a:spcBef>
          <a:spcPts val="0"/>
        </a:spcBef>
        <a:buClr>
          <a:schemeClr val="tx1"/>
        </a:buClr>
        <a:buFont typeface="Arial" panose="020B0604020202020204" pitchFamily="34" charset="0"/>
        <a:buChar char="•"/>
        <a:defRPr kumimoji="1" sz="1150" kern="1200">
          <a:solidFill>
            <a:schemeClr val="bg1"/>
          </a:solidFill>
          <a:latin typeface="Roboto" pitchFamily="2" charset="0"/>
          <a:ea typeface="Noto Sans CJK JP Bold" panose="020B0800000000000000" pitchFamily="34" charset="-128"/>
          <a:cs typeface="+mn-cs"/>
        </a:defRPr>
      </a:lvl4pPr>
      <a:lvl5pPr marL="831600" indent="-198000" algn="l" defTabSz="685800" rtl="0" eaLnBrk="1" latinLnBrk="0" hangingPunct="1">
        <a:lnSpc>
          <a:spcPct val="150000"/>
        </a:lnSpc>
        <a:spcBef>
          <a:spcPts val="0"/>
        </a:spcBef>
        <a:buClr>
          <a:schemeClr val="tx1"/>
        </a:buClr>
        <a:buFont typeface="Arial" panose="020B0604020202020204" pitchFamily="34" charset="0"/>
        <a:buChar char="•"/>
        <a:defRPr kumimoji="1" sz="1150" kern="1200" baseline="0">
          <a:solidFill>
            <a:schemeClr val="bg1"/>
          </a:solidFill>
          <a:latin typeface="Roboto" pitchFamily="2" charset="0"/>
          <a:ea typeface="Noto Sans CJK JP Bold" panose="020B0800000000000000" pitchFamily="34" charset="-128"/>
          <a:cs typeface="+mn-cs"/>
        </a:defRPr>
      </a:lvl5pPr>
      <a:lvl6pPr marL="831600" indent="-198000" algn="l" defTabSz="685800" rtl="0" eaLnBrk="1" latinLnBrk="0" hangingPunct="1">
        <a:lnSpc>
          <a:spcPct val="150000"/>
        </a:lnSpc>
        <a:spcBef>
          <a:spcPts val="0"/>
        </a:spcBef>
        <a:buClr>
          <a:schemeClr val="tx1"/>
        </a:buClr>
        <a:buFont typeface="Arial" panose="020B0604020202020204" pitchFamily="34" charset="0"/>
        <a:buChar char="•"/>
        <a:defRPr kumimoji="1" sz="1150" kern="1200">
          <a:solidFill>
            <a:schemeClr val="tx1"/>
          </a:solidFill>
          <a:latin typeface="+mn-lt"/>
          <a:ea typeface="+mn-ea"/>
          <a:cs typeface="+mn-cs"/>
        </a:defRPr>
      </a:lvl6pPr>
      <a:lvl7pPr marL="831600" indent="-198000" algn="l" defTabSz="685800" rtl="0" eaLnBrk="1" latinLnBrk="0" hangingPunct="1">
        <a:lnSpc>
          <a:spcPct val="150000"/>
        </a:lnSpc>
        <a:spcBef>
          <a:spcPts val="0"/>
        </a:spcBef>
        <a:buClr>
          <a:schemeClr val="tx1"/>
        </a:buClr>
        <a:buFont typeface="Arial" panose="020B0604020202020204" pitchFamily="34" charset="0"/>
        <a:buChar char="•"/>
        <a:defRPr kumimoji="1" sz="1150" kern="1200">
          <a:solidFill>
            <a:schemeClr val="tx1"/>
          </a:solidFill>
          <a:latin typeface="+mn-lt"/>
          <a:ea typeface="+mn-ea"/>
          <a:cs typeface="+mn-cs"/>
        </a:defRPr>
      </a:lvl7pPr>
      <a:lvl8pPr marL="831600" indent="-198000" algn="l" defTabSz="685800" rtl="0" eaLnBrk="1" latinLnBrk="0" hangingPunct="1">
        <a:lnSpc>
          <a:spcPct val="150000"/>
        </a:lnSpc>
        <a:spcBef>
          <a:spcPts val="0"/>
        </a:spcBef>
        <a:buClr>
          <a:schemeClr val="tx1"/>
        </a:buClr>
        <a:buFont typeface="Arial" panose="020B0604020202020204" pitchFamily="34" charset="0"/>
        <a:buChar char="•"/>
        <a:defRPr kumimoji="1" sz="1150" kern="1200">
          <a:solidFill>
            <a:schemeClr val="tx1"/>
          </a:solidFill>
          <a:latin typeface="+mn-lt"/>
          <a:ea typeface="+mn-ea"/>
          <a:cs typeface="+mn-cs"/>
        </a:defRPr>
      </a:lvl8pPr>
      <a:lvl9pPr marL="831600" indent="-198000" algn="l" defTabSz="685800" rtl="0" eaLnBrk="1" latinLnBrk="0" hangingPunct="1">
        <a:lnSpc>
          <a:spcPct val="150000"/>
        </a:lnSpc>
        <a:spcBef>
          <a:spcPts val="0"/>
        </a:spcBef>
        <a:buClr>
          <a:schemeClr val="tx1"/>
        </a:buClr>
        <a:buFont typeface="Arial" panose="020B0604020202020204" pitchFamily="34" charset="0"/>
        <a:buChar char="•"/>
        <a:defRPr kumimoji="1" sz="1150" kern="1200">
          <a:solidFill>
            <a:schemeClr val="tx1"/>
          </a:solidFill>
          <a:latin typeface="+mn-lt"/>
          <a:ea typeface="+mn-ea"/>
          <a:cs typeface="+mn-cs"/>
        </a:defRPr>
      </a:lvl9pPr>
    </p:bodyStyle>
    <p:otherStyle>
      <a:defPPr>
        <a:defRPr lang="en-US"/>
      </a:defPPr>
      <a:lvl1pPr marL="0" algn="l" defTabSz="685800" rtl="0" eaLnBrk="1" latinLnBrk="0" hangingPunct="1">
        <a:defRPr kumimoji="1" sz="1350" kern="1200">
          <a:solidFill>
            <a:schemeClr val="tx1"/>
          </a:solidFill>
          <a:latin typeface="+mn-lt"/>
          <a:ea typeface="+mn-ea"/>
          <a:cs typeface="+mn-cs"/>
        </a:defRPr>
      </a:lvl1pPr>
      <a:lvl2pPr marL="342900" algn="l" defTabSz="685800" rtl="0" eaLnBrk="1" latinLnBrk="0" hangingPunct="1">
        <a:defRPr kumimoji="1" sz="1350" kern="1200">
          <a:solidFill>
            <a:schemeClr val="tx1"/>
          </a:solidFill>
          <a:latin typeface="+mn-lt"/>
          <a:ea typeface="+mn-ea"/>
          <a:cs typeface="+mn-cs"/>
        </a:defRPr>
      </a:lvl2pPr>
      <a:lvl3pPr marL="685800" algn="l" defTabSz="685800" rtl="0" eaLnBrk="1" latinLnBrk="0" hangingPunct="1">
        <a:defRPr kumimoji="1" sz="1350" kern="1200">
          <a:solidFill>
            <a:schemeClr val="tx1"/>
          </a:solidFill>
          <a:latin typeface="+mn-lt"/>
          <a:ea typeface="+mn-ea"/>
          <a:cs typeface="+mn-cs"/>
        </a:defRPr>
      </a:lvl3pPr>
      <a:lvl4pPr marL="1028700" algn="l" defTabSz="685800" rtl="0" eaLnBrk="1" latinLnBrk="0" hangingPunct="1">
        <a:defRPr kumimoji="1" sz="1350" kern="1200">
          <a:solidFill>
            <a:schemeClr val="tx1"/>
          </a:solidFill>
          <a:latin typeface="+mn-lt"/>
          <a:ea typeface="+mn-ea"/>
          <a:cs typeface="+mn-cs"/>
        </a:defRPr>
      </a:lvl4pPr>
      <a:lvl5pPr marL="1371600" algn="l" defTabSz="685800" rtl="0" eaLnBrk="1" latinLnBrk="0" hangingPunct="1">
        <a:defRPr kumimoji="1" sz="1350" kern="1200">
          <a:solidFill>
            <a:schemeClr val="tx1"/>
          </a:solidFill>
          <a:latin typeface="+mn-lt"/>
          <a:ea typeface="+mn-ea"/>
          <a:cs typeface="+mn-cs"/>
        </a:defRPr>
      </a:lvl5pPr>
      <a:lvl6pPr marL="1714500" algn="l" defTabSz="685800" rtl="0" eaLnBrk="1" latinLnBrk="0" hangingPunct="1">
        <a:defRPr kumimoji="1" sz="1350" kern="1200">
          <a:solidFill>
            <a:schemeClr val="tx1"/>
          </a:solidFill>
          <a:latin typeface="+mn-lt"/>
          <a:ea typeface="+mn-ea"/>
          <a:cs typeface="+mn-cs"/>
        </a:defRPr>
      </a:lvl6pPr>
      <a:lvl7pPr marL="2057400" algn="l" defTabSz="685800" rtl="0" eaLnBrk="1" latinLnBrk="0" hangingPunct="1">
        <a:defRPr kumimoji="1" sz="1350" kern="1200">
          <a:solidFill>
            <a:schemeClr val="tx1"/>
          </a:solidFill>
          <a:latin typeface="+mn-lt"/>
          <a:ea typeface="+mn-ea"/>
          <a:cs typeface="+mn-cs"/>
        </a:defRPr>
      </a:lvl7pPr>
      <a:lvl8pPr marL="2400300" algn="l" defTabSz="685800" rtl="0" eaLnBrk="1" latinLnBrk="0" hangingPunct="1">
        <a:defRPr kumimoji="1" sz="1350" kern="1200">
          <a:solidFill>
            <a:schemeClr val="tx1"/>
          </a:solidFill>
          <a:latin typeface="+mn-lt"/>
          <a:ea typeface="+mn-ea"/>
          <a:cs typeface="+mn-cs"/>
        </a:defRPr>
      </a:lvl8pPr>
      <a:lvl9pPr marL="2743200" algn="l" defTabSz="685800" rtl="0" eaLnBrk="1" latinLnBrk="0" hangingPunct="1">
        <a:defRPr kumimoji="1" sz="135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21.png"/><Relationship Id="rId4" Type="http://schemas.openxmlformats.org/officeDocument/2006/relationships/notesSlide" Target="../notesSlides/notesSlide1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wmv"/><Relationship Id="rId1" Type="http://schemas.microsoft.com/office/2007/relationships/media" Target="../media/media1.wmv"/><Relationship Id="rId5" Type="http://schemas.openxmlformats.org/officeDocument/2006/relationships/image" Target="../media/image13.png"/><Relationship Id="rId4"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5289282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mj-lt"/>
              </a:rPr>
              <a:t>Skeletal Based Animation</a:t>
            </a:r>
            <a:endParaRPr lang="en-US" dirty="0">
              <a:latin typeface="+mj-lt"/>
            </a:endParaRP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36293" y="1486573"/>
            <a:ext cx="3509415" cy="2535192"/>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5180" y="1488558"/>
            <a:ext cx="4503479" cy="2533207"/>
          </a:xfrm>
          <a:prstGeom prst="rect">
            <a:avLst/>
          </a:prstGeom>
        </p:spPr>
      </p:pic>
    </p:spTree>
    <p:extLst>
      <p:ext uri="{BB962C8B-B14F-4D97-AF65-F5344CB8AC3E}">
        <p14:creationId xmlns:p14="http://schemas.microsoft.com/office/powerpoint/2010/main" val="9751647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278526" y="4073024"/>
            <a:ext cx="2036136" cy="345559"/>
          </a:xfrm>
          <a:prstGeom prst="rect">
            <a:avLst/>
          </a:prstGeom>
          <a:noFill/>
        </p:spPr>
        <p:txBody>
          <a:bodyPr wrap="square" lIns="0" tIns="0" rIns="0" bIns="0" rtlCol="0">
            <a:noAutofit/>
          </a:bodyPr>
          <a:lstStyle/>
          <a:p>
            <a:pPr>
              <a:lnSpc>
                <a:spcPct val="150000"/>
              </a:lnSpc>
            </a:pPr>
            <a:r>
              <a:rPr lang="en-US" sz="1350" dirty="0" smtClean="0">
                <a:solidFill>
                  <a:schemeClr val="bg1"/>
                </a:solidFill>
              </a:rPr>
              <a:t>CUPHEAD – Studio MDHR</a:t>
            </a:r>
          </a:p>
        </p:txBody>
      </p:sp>
    </p:spTree>
    <p:extLst>
      <p:ext uri="{BB962C8B-B14F-4D97-AF65-F5344CB8AC3E}">
        <p14:creationId xmlns:p14="http://schemas.microsoft.com/office/powerpoint/2010/main" val="25766675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mj-lt"/>
              </a:rPr>
              <a:t>The Old Days</a:t>
            </a:r>
            <a:endParaRPr lang="en-US" dirty="0">
              <a:latin typeface="+mj-lt"/>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3145" y="1579749"/>
            <a:ext cx="3823223" cy="226934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39671" y="1596647"/>
            <a:ext cx="3843259" cy="2235545"/>
          </a:xfrm>
          <a:prstGeom prst="rect">
            <a:avLst/>
          </a:prstGeom>
        </p:spPr>
      </p:pic>
    </p:spTree>
    <p:extLst>
      <p:ext uri="{BB962C8B-B14F-4D97-AF65-F5344CB8AC3E}">
        <p14:creationId xmlns:p14="http://schemas.microsoft.com/office/powerpoint/2010/main" val="29886352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mj-lt"/>
              </a:rPr>
              <a:t>The Old Days</a:t>
            </a:r>
            <a:endParaRPr lang="en-US" dirty="0">
              <a:latin typeface="+mj-lt"/>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6862" y="1424153"/>
            <a:ext cx="3233454" cy="2472231"/>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00583" y="1430343"/>
            <a:ext cx="3631225" cy="2466041"/>
          </a:xfrm>
          <a:prstGeom prst="rect">
            <a:avLst/>
          </a:prstGeom>
        </p:spPr>
      </p:pic>
    </p:spTree>
    <p:extLst>
      <p:ext uri="{BB962C8B-B14F-4D97-AF65-F5344CB8AC3E}">
        <p14:creationId xmlns:p14="http://schemas.microsoft.com/office/powerpoint/2010/main" val="5125791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631463463"/>
              </p:ext>
            </p:extLst>
          </p:nvPr>
        </p:nvGraphicFramePr>
        <p:xfrm>
          <a:off x="482318" y="539750"/>
          <a:ext cx="8199458" cy="3337560"/>
        </p:xfrm>
        <a:graphic>
          <a:graphicData uri="http://schemas.openxmlformats.org/drawingml/2006/table">
            <a:tbl>
              <a:tblPr firstRow="1" bandRow="1">
                <a:tableStyleId>{5C22544A-7EE6-4342-B048-85BDC9FD1C3A}</a:tableStyleId>
              </a:tblPr>
              <a:tblGrid>
                <a:gridCol w="4099729">
                  <a:extLst>
                    <a:ext uri="{9D8B030D-6E8A-4147-A177-3AD203B41FA5}">
                      <a16:colId xmlns:a16="http://schemas.microsoft.com/office/drawing/2014/main" val="4174031407"/>
                    </a:ext>
                  </a:extLst>
                </a:gridCol>
                <a:gridCol w="4099729">
                  <a:extLst>
                    <a:ext uri="{9D8B030D-6E8A-4147-A177-3AD203B41FA5}">
                      <a16:colId xmlns:a16="http://schemas.microsoft.com/office/drawing/2014/main" val="3222464879"/>
                    </a:ext>
                  </a:extLst>
                </a:gridCol>
              </a:tblGrid>
              <a:tr h="370840">
                <a:tc>
                  <a:txBody>
                    <a:bodyPr/>
                    <a:lstStyle/>
                    <a:p>
                      <a:pPr algn="ctr"/>
                      <a:r>
                        <a:rPr lang="en-US" sz="1800" dirty="0" smtClean="0">
                          <a:solidFill>
                            <a:schemeClr val="bg1"/>
                          </a:solidFill>
                          <a:latin typeface="Roboto Black" panose="02000000000000000000" pitchFamily="2" charset="0"/>
                          <a:ea typeface="Roboto Black" panose="02000000000000000000" pitchFamily="2" charset="0"/>
                          <a:cs typeface="Roboto Black" panose="02000000000000000000" pitchFamily="2" charset="0"/>
                        </a:rPr>
                        <a:t>Frame</a:t>
                      </a:r>
                      <a:r>
                        <a:rPr lang="en-US" sz="1800" baseline="0" dirty="0" smtClean="0">
                          <a:solidFill>
                            <a:schemeClr val="bg1"/>
                          </a:solidFill>
                          <a:latin typeface="Roboto Black" panose="02000000000000000000" pitchFamily="2" charset="0"/>
                          <a:ea typeface="Roboto Black" panose="02000000000000000000" pitchFamily="2" charset="0"/>
                          <a:cs typeface="Roboto Black" panose="02000000000000000000" pitchFamily="2" charset="0"/>
                        </a:rPr>
                        <a:t> by Frame Animation</a:t>
                      </a:r>
                      <a:endParaRPr lang="en-US" sz="1800" dirty="0">
                        <a:solidFill>
                          <a:schemeClr val="bg1"/>
                        </a:solidFill>
                        <a:latin typeface="Roboto Black" panose="02000000000000000000" pitchFamily="2" charset="0"/>
                        <a:ea typeface="Roboto Black" panose="02000000000000000000" pitchFamily="2" charset="0"/>
                        <a:cs typeface="Roboto Black" panose="02000000000000000000" pitchFamily="2"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800" dirty="0" smtClean="0">
                          <a:solidFill>
                            <a:schemeClr val="bg1"/>
                          </a:solidFill>
                          <a:latin typeface="Roboto Black" panose="02000000000000000000" pitchFamily="2" charset="0"/>
                          <a:ea typeface="Roboto Black" panose="02000000000000000000" pitchFamily="2" charset="0"/>
                          <a:cs typeface="Roboto Black" panose="02000000000000000000" pitchFamily="2" charset="0"/>
                        </a:rPr>
                        <a:t>Skeletal Animation</a:t>
                      </a:r>
                      <a:endParaRPr lang="en-US" sz="1800" dirty="0">
                        <a:solidFill>
                          <a:schemeClr val="bg1"/>
                        </a:solidFill>
                        <a:latin typeface="Roboto Black" panose="02000000000000000000" pitchFamily="2" charset="0"/>
                        <a:ea typeface="Roboto Black" panose="02000000000000000000" pitchFamily="2" charset="0"/>
                        <a:cs typeface="Roboto Black" panose="02000000000000000000" pitchFamily="2"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14746188"/>
                  </a:ext>
                </a:extLst>
              </a:tr>
              <a:tr h="370840">
                <a:tc>
                  <a:txBody>
                    <a:bodyPr/>
                    <a:lstStyle/>
                    <a:p>
                      <a:pPr algn="ctr"/>
                      <a:endParaRPr lang="en-US" sz="16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6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33775159"/>
                  </a:ext>
                </a:extLst>
              </a:tr>
              <a:tr h="370840">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r>
                        <a:rPr lang="en-US" sz="1600" dirty="0" smtClean="0">
                          <a:solidFill>
                            <a:schemeClr val="bg1"/>
                          </a:solidFill>
                        </a:rPr>
                        <a:t>Large</a:t>
                      </a:r>
                      <a:r>
                        <a:rPr lang="en-US" sz="1600" baseline="0" dirty="0" smtClean="0">
                          <a:solidFill>
                            <a:schemeClr val="bg1"/>
                          </a:solidFill>
                        </a:rPr>
                        <a:t> textures, more memory.</a:t>
                      </a:r>
                      <a:endParaRPr lang="en-US" sz="1600" dirty="0" smtClean="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smtClean="0">
                          <a:solidFill>
                            <a:schemeClr val="bg1"/>
                          </a:solidFill>
                        </a:rPr>
                        <a:t>Simple Atlases, more CPU overhead</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923061"/>
                  </a:ext>
                </a:extLst>
              </a:tr>
              <a:tr h="370840">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r>
                        <a:rPr lang="en-US" sz="1600" dirty="0" smtClean="0">
                          <a:solidFill>
                            <a:schemeClr val="bg1"/>
                          </a:solidFill>
                        </a:rPr>
                        <a:t>Inflexible</a:t>
                      </a:r>
                      <a:r>
                        <a:rPr lang="en-US" sz="1600" baseline="0" dirty="0" smtClean="0">
                          <a:solidFill>
                            <a:schemeClr val="bg1"/>
                          </a:solidFill>
                        </a:rPr>
                        <a:t> for changes.</a:t>
                      </a:r>
                      <a:endParaRPr lang="en-US" sz="1600" dirty="0" smtClean="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smtClean="0">
                          <a:solidFill>
                            <a:schemeClr val="bg1"/>
                          </a:solidFill>
                        </a:rPr>
                        <a:t>More</a:t>
                      </a:r>
                      <a:r>
                        <a:rPr lang="en-US" sz="1600" baseline="0" dirty="0" smtClean="0">
                          <a:solidFill>
                            <a:schemeClr val="bg1"/>
                          </a:solidFill>
                        </a:rPr>
                        <a:t> flexible for changes.</a:t>
                      </a:r>
                      <a:endParaRPr lang="en-US" sz="1600" dirty="0" smtClean="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0177884"/>
                  </a:ext>
                </a:extLst>
              </a:tr>
              <a:tr h="370840">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r>
                        <a:rPr lang="en-US" sz="1600" dirty="0" smtClean="0">
                          <a:solidFill>
                            <a:schemeClr val="bg1"/>
                          </a:solidFill>
                        </a:rPr>
                        <a:t>Smoothing requires more</a:t>
                      </a:r>
                      <a:r>
                        <a:rPr lang="en-US" sz="1600" baseline="0" dirty="0" smtClean="0">
                          <a:solidFill>
                            <a:schemeClr val="bg1"/>
                          </a:solidFill>
                        </a:rPr>
                        <a:t> frames.</a:t>
                      </a:r>
                      <a:endParaRPr lang="en-US" sz="1600" dirty="0" smtClean="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smtClean="0">
                          <a:solidFill>
                            <a:schemeClr val="bg1"/>
                          </a:solidFill>
                        </a:rPr>
                        <a:t>Smoothing</a:t>
                      </a:r>
                      <a:r>
                        <a:rPr lang="en-US" sz="1600" baseline="0" dirty="0" smtClean="0">
                          <a:solidFill>
                            <a:schemeClr val="bg1"/>
                          </a:solidFill>
                        </a:rPr>
                        <a:t> is based on time and CPU.</a:t>
                      </a:r>
                      <a:endParaRPr lang="en-US" sz="1600" dirty="0" smtClean="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0531681"/>
                  </a:ext>
                </a:extLst>
              </a:tr>
              <a:tr h="370840">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r>
                        <a:rPr lang="en-US" sz="1600" dirty="0" smtClean="0">
                          <a:solidFill>
                            <a:schemeClr val="bg1"/>
                          </a:solidFill>
                        </a:rPr>
                        <a:t>No</a:t>
                      </a:r>
                      <a:r>
                        <a:rPr lang="en-US" sz="1600" baseline="0" dirty="0" smtClean="0">
                          <a:solidFill>
                            <a:schemeClr val="bg1"/>
                          </a:solidFill>
                        </a:rPr>
                        <a:t> blending*</a:t>
                      </a:r>
                      <a:endParaRPr lang="en-US" sz="1600" dirty="0" smtClean="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smtClean="0">
                          <a:solidFill>
                            <a:schemeClr val="bg1"/>
                          </a:solidFill>
                        </a:rPr>
                        <a:t>Animation</a:t>
                      </a:r>
                      <a:r>
                        <a:rPr lang="en-US" sz="1600" baseline="0" dirty="0" smtClean="0">
                          <a:solidFill>
                            <a:schemeClr val="bg1"/>
                          </a:solidFill>
                        </a:rPr>
                        <a:t> blending can be achieved.</a:t>
                      </a:r>
                      <a:endParaRPr lang="en-US" sz="1600" dirty="0" smtClean="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58289745"/>
                  </a:ext>
                </a:extLst>
              </a:tr>
              <a:tr h="370840">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r>
                        <a:rPr lang="en-US" sz="1600" dirty="0" smtClean="0">
                          <a:solidFill>
                            <a:schemeClr val="bg1"/>
                          </a:solidFill>
                        </a:rPr>
                        <a:t>Great Performance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smtClean="0">
                          <a:solidFill>
                            <a:schemeClr val="bg1"/>
                          </a:solidFill>
                        </a:rPr>
                        <a:t>Great Memory Saver</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75567791"/>
                  </a:ext>
                </a:extLst>
              </a:tr>
              <a:tr h="370840">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r>
                        <a:rPr lang="en-US" sz="1600" dirty="0" smtClean="0">
                          <a:solidFill>
                            <a:schemeClr val="bg1"/>
                          </a:solidFill>
                        </a:rPr>
                        <a:t>Detailed</a:t>
                      </a:r>
                      <a:r>
                        <a:rPr lang="en-US" sz="1600" baseline="0" dirty="0" smtClean="0">
                          <a:solidFill>
                            <a:schemeClr val="bg1"/>
                          </a:solidFill>
                        </a:rPr>
                        <a:t> and complex animations.</a:t>
                      </a:r>
                      <a:endParaRPr lang="en-US" sz="1600" dirty="0" smtClean="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smtClean="0">
                          <a:solidFill>
                            <a:schemeClr val="bg1"/>
                          </a:solidFill>
                        </a:rPr>
                        <a:t>Animations</a:t>
                      </a:r>
                      <a:r>
                        <a:rPr lang="en-US" sz="1600" baseline="0" dirty="0" smtClean="0">
                          <a:solidFill>
                            <a:schemeClr val="bg1"/>
                          </a:solidFill>
                        </a:rPr>
                        <a:t> that are simple-software driven.</a:t>
                      </a:r>
                      <a:endParaRPr lang="en-US" sz="1600" dirty="0" smtClean="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14875998"/>
                  </a:ext>
                </a:extLst>
              </a:tr>
              <a:tr h="370840">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r>
                        <a:rPr lang="en-US" sz="1600" dirty="0" smtClean="0">
                          <a:solidFill>
                            <a:schemeClr val="bg1"/>
                          </a:solidFill>
                        </a:rPr>
                        <a:t>Good for small</a:t>
                      </a:r>
                      <a:r>
                        <a:rPr lang="en-US" sz="1600" baseline="0" dirty="0" smtClean="0">
                          <a:solidFill>
                            <a:schemeClr val="bg1"/>
                          </a:solidFill>
                        </a:rPr>
                        <a:t> objects</a:t>
                      </a:r>
                      <a:endParaRPr lang="en-US" sz="1600" dirty="0" smtClean="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smtClean="0">
                          <a:solidFill>
                            <a:schemeClr val="bg1"/>
                          </a:solidFill>
                        </a:rPr>
                        <a:t>Good for Large objects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44276570"/>
                  </a:ext>
                </a:extLst>
              </a:tr>
            </a:tbl>
          </a:graphicData>
        </a:graphic>
      </p:graphicFrame>
    </p:spTree>
    <p:extLst>
      <p:ext uri="{BB962C8B-B14F-4D97-AF65-F5344CB8AC3E}">
        <p14:creationId xmlns:p14="http://schemas.microsoft.com/office/powerpoint/2010/main" val="17291095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dirty="0" smtClean="0">
                <a:latin typeface="+mj-lt"/>
              </a:rPr>
              <a:t>Anima2D Demo</a:t>
            </a:r>
            <a:endParaRPr lang="en-GB" dirty="0">
              <a:latin typeface="+mj-lt"/>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10846" y="1419446"/>
            <a:ext cx="2398307" cy="3197742"/>
          </a:xfrm>
          <a:prstGeom prst="rect">
            <a:avLst/>
          </a:prstGeom>
        </p:spPr>
      </p:pic>
    </p:spTree>
    <p:extLst>
      <p:ext uri="{BB962C8B-B14F-4D97-AF65-F5344CB8AC3E}">
        <p14:creationId xmlns:p14="http://schemas.microsoft.com/office/powerpoint/2010/main" val="33797117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dirty="0" smtClean="0">
                <a:latin typeface="+mj-lt"/>
              </a:rPr>
              <a:t>Where are </a:t>
            </a:r>
            <a:r>
              <a:rPr lang="en-GB" smtClean="0">
                <a:latin typeface="+mj-lt"/>
              </a:rPr>
              <a:t>we heading to?</a:t>
            </a:r>
            <a:endParaRPr lang="en-GB" dirty="0">
              <a:latin typeface="+mj-lt"/>
            </a:endParaRPr>
          </a:p>
        </p:txBody>
      </p:sp>
      <p:sp>
        <p:nvSpPr>
          <p:cNvPr id="6" name="Text Placeholder 5"/>
          <p:cNvSpPr>
            <a:spLocks noGrp="1"/>
          </p:cNvSpPr>
          <p:nvPr>
            <p:ph type="body" sz="quarter" idx="10"/>
          </p:nvPr>
        </p:nvSpPr>
        <p:spPr/>
        <p:txBody>
          <a:bodyPr/>
          <a:lstStyle/>
          <a:p>
            <a:r>
              <a:rPr lang="en-US" dirty="0"/>
              <a:t>- 2D Character rigging workflow will be focused in the Sprite Editor. This provides a smoother and neater workflow.</a:t>
            </a:r>
          </a:p>
          <a:p>
            <a:r>
              <a:rPr lang="en-US" dirty="0"/>
              <a:t>- Create edit bones, hierarchy of bones.</a:t>
            </a:r>
          </a:p>
          <a:p>
            <a:r>
              <a:rPr lang="en-US" dirty="0"/>
              <a:t>- Auto and manual mesh tessellation</a:t>
            </a:r>
          </a:p>
          <a:p>
            <a:r>
              <a:rPr lang="en-US" dirty="0"/>
              <a:t>- Auto and manual vertex weight assignment</a:t>
            </a:r>
          </a:p>
          <a:p>
            <a:r>
              <a:rPr lang="en-US" dirty="0"/>
              <a:t>- Free Form Deformation</a:t>
            </a:r>
          </a:p>
          <a:p>
            <a:r>
              <a:rPr lang="en-US" dirty="0"/>
              <a:t>- Inverse Kinematics</a:t>
            </a:r>
            <a:endParaRPr lang="en-GB" dirty="0" smtClean="0"/>
          </a:p>
        </p:txBody>
      </p:sp>
    </p:spTree>
    <p:extLst>
      <p:ext uri="{BB962C8B-B14F-4D97-AF65-F5344CB8AC3E}">
        <p14:creationId xmlns:p14="http://schemas.microsoft.com/office/powerpoint/2010/main" val="20982840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dirty="0" smtClean="0">
                <a:latin typeface="+mj-lt"/>
              </a:rPr>
              <a:t>What’s coming?</a:t>
            </a:r>
            <a:endParaRPr lang="en-GB" dirty="0">
              <a:latin typeface="+mj-lt"/>
            </a:endParaRPr>
          </a:p>
        </p:txBody>
      </p:sp>
      <p:pic>
        <p:nvPicPr>
          <p:cNvPr id="2" name="AnimationPrototype">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494155" y="1068070"/>
            <a:ext cx="6096000" cy="3429000"/>
          </a:xfrm>
          <a:prstGeom prst="rect">
            <a:avLst/>
          </a:prstGeom>
        </p:spPr>
      </p:pic>
    </p:spTree>
    <p:extLst>
      <p:ext uri="{BB962C8B-B14F-4D97-AF65-F5344CB8AC3E}">
        <p14:creationId xmlns:p14="http://schemas.microsoft.com/office/powerpoint/2010/main" val="20449161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dirty="0" smtClean="0">
                <a:latin typeface="+mj-lt"/>
              </a:rPr>
              <a:t>References</a:t>
            </a:r>
            <a:endParaRPr lang="en-GB" dirty="0">
              <a:latin typeface="+mj-lt"/>
            </a:endParaRPr>
          </a:p>
        </p:txBody>
      </p:sp>
      <p:sp>
        <p:nvSpPr>
          <p:cNvPr id="6" name="Text Placeholder 5"/>
          <p:cNvSpPr>
            <a:spLocks noGrp="1"/>
          </p:cNvSpPr>
          <p:nvPr>
            <p:ph type="body" sz="quarter" idx="10"/>
          </p:nvPr>
        </p:nvSpPr>
        <p:spPr/>
        <p:txBody>
          <a:bodyPr/>
          <a:lstStyle/>
          <a:p>
            <a:r>
              <a:rPr lang="en-GB" sz="2000" dirty="0" smtClean="0">
                <a:latin typeface="+mj-lt"/>
              </a:rPr>
              <a:t>Slides and demo Project</a:t>
            </a:r>
            <a:r>
              <a:rPr lang="en-GB" sz="2000" dirty="0">
                <a:latin typeface="+mj-lt"/>
              </a:rPr>
              <a:t>: </a:t>
            </a:r>
            <a:endParaRPr lang="en-GB" sz="2000" dirty="0" smtClean="0">
              <a:latin typeface="+mj-lt"/>
            </a:endParaRPr>
          </a:p>
          <a:p>
            <a:pPr lvl="1"/>
            <a:r>
              <a:rPr lang="en-GB" dirty="0" smtClean="0">
                <a:latin typeface="+mj-lt"/>
              </a:rPr>
              <a:t>https</a:t>
            </a:r>
            <a:r>
              <a:rPr lang="en-GB" dirty="0">
                <a:latin typeface="+mj-lt"/>
              </a:rPr>
              <a:t>://github.com/ArturoNereu/Unity2DAnimation</a:t>
            </a:r>
            <a:endParaRPr lang="en-GB" sz="2000" dirty="0" smtClean="0">
              <a:latin typeface="+mj-lt"/>
            </a:endParaRPr>
          </a:p>
          <a:p>
            <a:r>
              <a:rPr lang="en-GB" sz="2000" dirty="0" smtClean="0">
                <a:latin typeface="+mj-lt"/>
              </a:rPr>
              <a:t>Anima2D </a:t>
            </a:r>
            <a:r>
              <a:rPr lang="en-GB" sz="2000" dirty="0">
                <a:latin typeface="+mj-lt"/>
              </a:rPr>
              <a:t>Package: </a:t>
            </a:r>
            <a:endParaRPr lang="en-GB" sz="2000" dirty="0" smtClean="0">
              <a:latin typeface="+mj-lt"/>
            </a:endParaRPr>
          </a:p>
          <a:p>
            <a:pPr lvl="1"/>
            <a:r>
              <a:rPr lang="en-GB" dirty="0">
                <a:latin typeface="+mj-lt"/>
              </a:rPr>
              <a:t>https://www.assetstore.unity3d.com/#!/</a:t>
            </a:r>
            <a:r>
              <a:rPr lang="en-GB" dirty="0" smtClean="0">
                <a:latin typeface="+mj-lt"/>
              </a:rPr>
              <a:t>content/79840</a:t>
            </a:r>
          </a:p>
          <a:p>
            <a:pPr marL="219600" lvl="1" indent="0">
              <a:buNone/>
            </a:pPr>
            <a:r>
              <a:rPr lang="en-GB" dirty="0" smtClean="0">
                <a:latin typeface="+mj-lt"/>
              </a:rPr>
              <a:t>2D Skeletal Animation for Unity – Unite Europe</a:t>
            </a:r>
          </a:p>
          <a:p>
            <a:pPr lvl="1"/>
            <a:r>
              <a:rPr lang="en-GB" dirty="0">
                <a:latin typeface="+mj-lt"/>
              </a:rPr>
              <a:t>https://</a:t>
            </a:r>
            <a:r>
              <a:rPr lang="en-GB" dirty="0" smtClean="0">
                <a:latin typeface="+mj-lt"/>
              </a:rPr>
              <a:t>youtu.be/IQ8ZbZoXCcg</a:t>
            </a:r>
          </a:p>
          <a:p>
            <a:pPr lvl="1"/>
            <a:endParaRPr lang="en-GB" dirty="0" smtClean="0">
              <a:latin typeface="+mj-lt"/>
            </a:endParaRPr>
          </a:p>
        </p:txBody>
      </p:sp>
    </p:spTree>
    <p:extLst>
      <p:ext uri="{BB962C8B-B14F-4D97-AF65-F5344CB8AC3E}">
        <p14:creationId xmlns:p14="http://schemas.microsoft.com/office/powerpoint/2010/main" val="18874311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sz="8000" dirty="0" smtClean="0">
                <a:latin typeface="+mj-lt"/>
              </a:rPr>
              <a:t>Q &amp; A</a:t>
            </a:r>
            <a:endParaRPr lang="en-GB" sz="8000" dirty="0">
              <a:latin typeface="+mj-lt"/>
            </a:endParaRPr>
          </a:p>
        </p:txBody>
      </p:sp>
    </p:spTree>
    <p:extLst>
      <p:ext uri="{BB962C8B-B14F-4D97-AF65-F5344CB8AC3E}">
        <p14:creationId xmlns:p14="http://schemas.microsoft.com/office/powerpoint/2010/main" val="10074214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6816058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ja-JP" altLang="en-US" dirty="0"/>
              <a:t>ありがとう</a:t>
            </a:r>
            <a:endParaRPr lang="en-GB" dirty="0"/>
          </a:p>
        </p:txBody>
      </p:sp>
    </p:spTree>
    <p:extLst>
      <p:ext uri="{BB962C8B-B14F-4D97-AF65-F5344CB8AC3E}">
        <p14:creationId xmlns:p14="http://schemas.microsoft.com/office/powerpoint/2010/main" val="9445746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96739132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latin typeface="+mj-lt"/>
              </a:rPr>
              <a:t>The Future of 2D Animation in Unity</a:t>
            </a:r>
            <a:endParaRPr lang="en-GB" dirty="0">
              <a:latin typeface="+mj-lt"/>
            </a:endParaRPr>
          </a:p>
        </p:txBody>
      </p:sp>
    </p:spTree>
    <p:extLst>
      <p:ext uri="{BB962C8B-B14F-4D97-AF65-F5344CB8AC3E}">
        <p14:creationId xmlns:p14="http://schemas.microsoft.com/office/powerpoint/2010/main" val="352991215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pPr>
              <a:lnSpc>
                <a:spcPts val="4800"/>
              </a:lnSpc>
            </a:pPr>
            <a:r>
              <a:rPr lang="en-US" b="0" dirty="0" smtClean="0"/>
              <a:t>Arturo</a:t>
            </a:r>
            <a:r>
              <a:rPr lang="da-DK" b="0" dirty="0" smtClean="0"/>
              <a:t> Núñez</a:t>
            </a:r>
            <a:br>
              <a:rPr lang="da-DK" b="0" dirty="0" smtClean="0"/>
            </a:br>
            <a:r>
              <a:rPr lang="da-DK" sz="2800" b="0" dirty="0" smtClean="0">
                <a:latin typeface="+mj-lt"/>
              </a:rPr>
              <a:t>Product Evangelist, Unity Technologies</a:t>
            </a:r>
            <a:r>
              <a:rPr lang="da-DK" sz="3200" b="0" dirty="0" smtClean="0">
                <a:latin typeface="+mj-lt"/>
              </a:rPr>
              <a:t/>
            </a:r>
            <a:br>
              <a:rPr lang="da-DK" sz="3200" b="0" dirty="0" smtClean="0">
                <a:latin typeface="+mj-lt"/>
              </a:rPr>
            </a:br>
            <a:r>
              <a:rPr lang="da-DK" sz="2400" b="0" dirty="0" smtClean="0">
                <a:latin typeface="+mj-lt"/>
              </a:rPr>
              <a:t>@ArturoNereu</a:t>
            </a:r>
            <a:endParaRPr lang="da-DK" sz="2400" b="0" dirty="0">
              <a:latin typeface="+mj-lt"/>
            </a:endParaRPr>
          </a:p>
        </p:txBody>
      </p:sp>
    </p:spTree>
    <p:extLst>
      <p:ext uri="{BB962C8B-B14F-4D97-AF65-F5344CB8AC3E}">
        <p14:creationId xmlns:p14="http://schemas.microsoft.com/office/powerpoint/2010/main" val="9794599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dirty="0" smtClean="0">
                <a:latin typeface="+mj-lt"/>
              </a:rPr>
              <a:t>Objectives</a:t>
            </a:r>
            <a:endParaRPr lang="en-GB" dirty="0">
              <a:latin typeface="+mj-lt"/>
            </a:endParaRPr>
          </a:p>
        </p:txBody>
      </p:sp>
      <p:sp>
        <p:nvSpPr>
          <p:cNvPr id="6" name="Text Placeholder 5"/>
          <p:cNvSpPr>
            <a:spLocks noGrp="1"/>
          </p:cNvSpPr>
          <p:nvPr>
            <p:ph type="body" sz="quarter" idx="10"/>
          </p:nvPr>
        </p:nvSpPr>
        <p:spPr/>
        <p:txBody>
          <a:bodyPr/>
          <a:lstStyle/>
          <a:p>
            <a:pPr marL="0" indent="0">
              <a:buNone/>
            </a:pPr>
            <a:r>
              <a:rPr lang="en-GB" sz="2400" dirty="0" smtClean="0"/>
              <a:t>At the end of the presentation, you will be able to:</a:t>
            </a:r>
          </a:p>
          <a:p>
            <a:pPr marL="0" indent="0">
              <a:buNone/>
            </a:pPr>
            <a:endParaRPr lang="en-GB" sz="2200" dirty="0"/>
          </a:p>
          <a:p>
            <a:r>
              <a:rPr lang="en-GB" sz="2400" dirty="0" smtClean="0">
                <a:latin typeface="+mj-lt"/>
              </a:rPr>
              <a:t>Select the best animation technique for your game based on artistic and technical constraints.</a:t>
            </a:r>
          </a:p>
          <a:p>
            <a:pPr marL="0" indent="0">
              <a:buNone/>
            </a:pPr>
            <a:endParaRPr lang="en-GB" sz="2400" dirty="0" smtClean="0">
              <a:latin typeface="+mj-lt"/>
            </a:endParaRPr>
          </a:p>
          <a:p>
            <a:r>
              <a:rPr lang="en-GB" sz="2400" dirty="0" smtClean="0">
                <a:latin typeface="+mj-lt"/>
              </a:rPr>
              <a:t> Animate a 2D humanoid character in Unity using Anima2D.</a:t>
            </a:r>
          </a:p>
          <a:p>
            <a:pPr marL="0" indent="0">
              <a:buNone/>
            </a:pPr>
            <a:endParaRPr lang="en-GB" sz="2400" dirty="0" smtClean="0">
              <a:latin typeface="+mj-lt"/>
            </a:endParaRPr>
          </a:p>
          <a:p>
            <a:r>
              <a:rPr lang="en-GB" sz="2400" dirty="0" smtClean="0">
                <a:latin typeface="+mj-lt"/>
              </a:rPr>
              <a:t>Understand where Unity 2D animation tools are heading to.</a:t>
            </a:r>
          </a:p>
          <a:p>
            <a:endParaRPr lang="en-GB" sz="2200" dirty="0" smtClean="0"/>
          </a:p>
        </p:txBody>
      </p:sp>
    </p:spTree>
    <p:extLst>
      <p:ext uri="{BB962C8B-B14F-4D97-AF65-F5344CB8AC3E}">
        <p14:creationId xmlns:p14="http://schemas.microsoft.com/office/powerpoint/2010/main" val="27174827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dirty="0" smtClean="0">
                <a:latin typeface="+mj-lt"/>
              </a:rPr>
              <a:t>AGENDA</a:t>
            </a:r>
            <a:endParaRPr lang="en-GB" dirty="0">
              <a:latin typeface="+mj-lt"/>
            </a:endParaRPr>
          </a:p>
        </p:txBody>
      </p:sp>
      <p:sp>
        <p:nvSpPr>
          <p:cNvPr id="6" name="Text Placeholder 5"/>
          <p:cNvSpPr>
            <a:spLocks noGrp="1"/>
          </p:cNvSpPr>
          <p:nvPr>
            <p:ph type="body" sz="quarter" idx="10"/>
          </p:nvPr>
        </p:nvSpPr>
        <p:spPr/>
        <p:txBody>
          <a:bodyPr/>
          <a:lstStyle/>
          <a:p>
            <a:endParaRPr lang="en-GB" dirty="0" smtClean="0">
              <a:latin typeface="+mj-lt"/>
            </a:endParaRPr>
          </a:p>
          <a:p>
            <a:r>
              <a:rPr lang="en-GB" dirty="0" smtClean="0">
                <a:latin typeface="+mj-lt"/>
              </a:rPr>
              <a:t>Unity 2D Animation in the Past.</a:t>
            </a:r>
          </a:p>
          <a:p>
            <a:r>
              <a:rPr lang="en-GB" dirty="0" smtClean="0">
                <a:latin typeface="+mj-lt"/>
              </a:rPr>
              <a:t>Frame by Frame Animation VS. Skeletal Animation</a:t>
            </a:r>
            <a:endParaRPr lang="en-GB" dirty="0">
              <a:latin typeface="+mj-lt"/>
            </a:endParaRPr>
          </a:p>
          <a:p>
            <a:r>
              <a:rPr lang="en-GB" dirty="0" smtClean="0">
                <a:latin typeface="+mj-lt"/>
              </a:rPr>
              <a:t>Anima2D Demo</a:t>
            </a:r>
          </a:p>
          <a:p>
            <a:r>
              <a:rPr lang="en-GB" dirty="0" smtClean="0">
                <a:latin typeface="+mj-lt"/>
              </a:rPr>
              <a:t>Native </a:t>
            </a:r>
            <a:r>
              <a:rPr lang="en-GB" dirty="0">
                <a:latin typeface="+mj-lt"/>
              </a:rPr>
              <a:t>Animation </a:t>
            </a:r>
            <a:r>
              <a:rPr lang="en-GB" dirty="0" smtClean="0">
                <a:latin typeface="+mj-lt"/>
              </a:rPr>
              <a:t>tools </a:t>
            </a:r>
            <a:r>
              <a:rPr lang="en-GB" dirty="0">
                <a:latin typeface="+mj-lt"/>
              </a:rPr>
              <a:t>sneak peek</a:t>
            </a:r>
          </a:p>
          <a:p>
            <a:r>
              <a:rPr lang="en-GB" dirty="0" smtClean="0">
                <a:latin typeface="+mj-lt"/>
              </a:rPr>
              <a:t>Q &amp; A</a:t>
            </a:r>
          </a:p>
        </p:txBody>
      </p:sp>
    </p:spTree>
    <p:extLst>
      <p:ext uri="{BB962C8B-B14F-4D97-AF65-F5344CB8AC3E}">
        <p14:creationId xmlns:p14="http://schemas.microsoft.com/office/powerpoint/2010/main" val="15667281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060995" y="1330058"/>
            <a:ext cx="1815113" cy="631726"/>
          </a:xfrm>
        </p:spPr>
        <p:txBody>
          <a:bodyPr/>
          <a:lstStyle/>
          <a:p>
            <a:r>
              <a:rPr lang="en-GB" dirty="0" smtClean="0">
                <a:latin typeface="+mj-lt"/>
              </a:rPr>
              <a:t>Animation</a:t>
            </a:r>
            <a:endParaRPr lang="en-GB" dirty="0">
              <a:latin typeface="+mj-lt"/>
            </a:endParaRPr>
          </a:p>
        </p:txBody>
      </p:sp>
      <p:sp>
        <p:nvSpPr>
          <p:cNvPr id="6" name="Text Placeholder 5"/>
          <p:cNvSpPr>
            <a:spLocks noGrp="1"/>
          </p:cNvSpPr>
          <p:nvPr>
            <p:ph type="body" sz="quarter" idx="10"/>
          </p:nvPr>
        </p:nvSpPr>
        <p:spPr>
          <a:xfrm>
            <a:off x="550632" y="1807612"/>
            <a:ext cx="7740000" cy="1586019"/>
          </a:xfrm>
        </p:spPr>
        <p:txBody>
          <a:bodyPr anchor="ctr"/>
          <a:lstStyle/>
          <a:p>
            <a:pPr marL="0" indent="0" algn="ctr">
              <a:buNone/>
            </a:pPr>
            <a:r>
              <a:rPr lang="en-GB" sz="5400" dirty="0" smtClean="0">
                <a:latin typeface="+mj-lt"/>
              </a:rPr>
              <a:t>The Illusion of Life</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53844" y="3094075"/>
            <a:ext cx="1333575" cy="1333575"/>
          </a:xfrm>
          <a:prstGeom prst="rect">
            <a:avLst/>
          </a:prstGeom>
        </p:spPr>
      </p:pic>
    </p:spTree>
    <p:extLst>
      <p:ext uri="{BB962C8B-B14F-4D97-AF65-F5344CB8AC3E}">
        <p14:creationId xmlns:p14="http://schemas.microsoft.com/office/powerpoint/2010/main" val="42129997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mj-lt"/>
              </a:rPr>
              <a:t>Frame by Frame Animation</a:t>
            </a:r>
            <a:endParaRPr lang="en-US" dirty="0">
              <a:latin typeface="+mj-lt"/>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9999" y="1398805"/>
            <a:ext cx="5142836" cy="2876701"/>
          </a:xfrm>
          <a:prstGeom prst="rect">
            <a:avLst/>
          </a:prstGeom>
        </p:spPr>
      </p:pic>
      <p:sp>
        <p:nvSpPr>
          <p:cNvPr id="6" name="Rectangle 5"/>
          <p:cNvSpPr/>
          <p:nvPr/>
        </p:nvSpPr>
        <p:spPr>
          <a:xfrm>
            <a:off x="1705617" y="1398805"/>
            <a:ext cx="1165618" cy="142020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lnSpc>
                <a:spcPct val="150000"/>
              </a:lnSpc>
            </a:pPr>
            <a:endParaRPr lang="en-US" noProof="0" dirty="0" err="1" smtClean="0"/>
          </a:p>
        </p:txBody>
      </p:sp>
      <p:sp>
        <p:nvSpPr>
          <p:cNvPr id="9" name="TextBox 8"/>
          <p:cNvSpPr txBox="1"/>
          <p:nvPr/>
        </p:nvSpPr>
        <p:spPr>
          <a:xfrm>
            <a:off x="6429984" y="3993404"/>
            <a:ext cx="1741251" cy="282102"/>
          </a:xfrm>
          <a:prstGeom prst="rect">
            <a:avLst/>
          </a:prstGeom>
          <a:noFill/>
        </p:spPr>
        <p:txBody>
          <a:bodyPr wrap="square" lIns="0" tIns="0" rIns="0" bIns="0" rtlCol="0">
            <a:noAutofit/>
          </a:bodyPr>
          <a:lstStyle/>
          <a:p>
            <a:pPr algn="ctr">
              <a:lnSpc>
                <a:spcPct val="150000"/>
              </a:lnSpc>
            </a:pPr>
            <a:r>
              <a:rPr lang="en-US" sz="1350" dirty="0" smtClean="0">
                <a:solidFill>
                  <a:schemeClr val="bg1"/>
                </a:solidFill>
              </a:rPr>
              <a:t>Sprite Renderer</a:t>
            </a:r>
          </a:p>
        </p:txBody>
      </p:sp>
    </p:spTree>
    <p:extLst>
      <p:ext uri="{BB962C8B-B14F-4D97-AF65-F5344CB8AC3E}">
        <p14:creationId xmlns:p14="http://schemas.microsoft.com/office/powerpoint/2010/main" val="40347821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uphead Trailer E3 2015">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858976" y="224760"/>
            <a:ext cx="7455685" cy="4193823"/>
          </a:xfrm>
          <a:prstGeom prst="rect">
            <a:avLst/>
          </a:prstGeom>
        </p:spPr>
      </p:pic>
      <p:sp>
        <p:nvSpPr>
          <p:cNvPr id="5" name="TextBox 4"/>
          <p:cNvSpPr txBox="1"/>
          <p:nvPr/>
        </p:nvSpPr>
        <p:spPr>
          <a:xfrm>
            <a:off x="6278526" y="4073024"/>
            <a:ext cx="2036136" cy="345559"/>
          </a:xfrm>
          <a:prstGeom prst="rect">
            <a:avLst/>
          </a:prstGeom>
          <a:noFill/>
        </p:spPr>
        <p:txBody>
          <a:bodyPr wrap="square" lIns="0" tIns="0" rIns="0" bIns="0" rtlCol="0">
            <a:noAutofit/>
          </a:bodyPr>
          <a:lstStyle/>
          <a:p>
            <a:pPr>
              <a:lnSpc>
                <a:spcPct val="150000"/>
              </a:lnSpc>
            </a:pPr>
            <a:r>
              <a:rPr lang="en-US" sz="1350" dirty="0" smtClean="0">
                <a:solidFill>
                  <a:schemeClr val="bg1"/>
                </a:solidFill>
              </a:rPr>
              <a:t>CUPHEAD – Studio MDHR</a:t>
            </a:r>
          </a:p>
        </p:txBody>
      </p:sp>
    </p:spTree>
    <p:extLst>
      <p:ext uri="{BB962C8B-B14F-4D97-AF65-F5344CB8AC3E}">
        <p14:creationId xmlns:p14="http://schemas.microsoft.com/office/powerpoint/2010/main" val="464219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theme/theme1.xml><?xml version="1.0" encoding="utf-8"?>
<a:theme xmlns:a="http://schemas.openxmlformats.org/drawingml/2006/main" name="Unite17-tokyo-powerpoint-template">
  <a:themeElements>
    <a:clrScheme name="Brugerdefineret 2">
      <a:dk1>
        <a:srgbClr val="002834"/>
      </a:dk1>
      <a:lt1>
        <a:srgbClr val="FFFFFF"/>
      </a:lt1>
      <a:dk2>
        <a:srgbClr val="5A5A5D"/>
      </a:dk2>
      <a:lt2>
        <a:srgbClr val="ECEFF1"/>
      </a:lt2>
      <a:accent1>
        <a:srgbClr val="2196F3"/>
      </a:accent1>
      <a:accent2>
        <a:srgbClr val="009688"/>
      </a:accent2>
      <a:accent3>
        <a:srgbClr val="FFEB3B"/>
      </a:accent3>
      <a:accent4>
        <a:srgbClr val="FF9800"/>
      </a:accent4>
      <a:accent5>
        <a:srgbClr val="E91E63"/>
      </a:accent5>
      <a:accent6>
        <a:srgbClr val="9C27B0"/>
      </a:accent6>
      <a:hlink>
        <a:srgbClr val="00BCD5"/>
      </a:hlink>
      <a:folHlink>
        <a:srgbClr val="FF00FF"/>
      </a:folHlink>
    </a:clrScheme>
    <a:fontScheme name="Roboto Thin &amp; Light">
      <a:majorFont>
        <a:latin typeface="Roboto Thin"/>
        <a:ea typeface=""/>
        <a:cs typeface=""/>
      </a:majorFont>
      <a:minorFont>
        <a:latin typeface="Robot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solidFill>
            <a:schemeClr val="accent1"/>
          </a:solidFill>
        </a:ln>
      </a:spPr>
      <a:bodyPr lIns="72000" tIns="72000" rIns="72000" bIns="72000" rtlCol="0" anchor="ctr"/>
      <a:lstStyle>
        <a:defPPr algn="ctr">
          <a:lnSpc>
            <a:spcPct val="150000"/>
          </a:lnSpc>
          <a:defRPr noProof="0"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noAutofit/>
      </a:bodyPr>
      <a:lstStyle>
        <a:defPPr>
          <a:lnSpc>
            <a:spcPct val="150000"/>
          </a:lnSpc>
          <a:defRPr sz="1350" dirty="0" err="1" smtClean="0">
            <a:solidFill>
              <a:schemeClr val="tx1"/>
            </a:solidFill>
          </a:defRPr>
        </a:defPPr>
      </a:lstStyle>
    </a:txDef>
  </a:objectDefaults>
  <a:extraClrSchemeLst/>
  <a:extLst>
    <a:ext uri="{05A4C25C-085E-4340-85A3-A5531E510DB2}">
      <thm15:themeFamily xmlns:thm15="http://schemas.microsoft.com/office/thememl/2012/main" name="Unite17-tokyo-powerpoint-template-dark" id="{E92AC4E6-75A6-0C4D-84AD-AFB94E820442}" vid="{B8224B8E-3068-454A-8780-11EEF2C1F0B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Roboto Thin &amp; Light">
      <a:majorFont>
        <a:latin typeface="Roboto Thin"/>
        <a:ea typeface=""/>
        <a:cs typeface=""/>
      </a:majorFont>
      <a:minorFont>
        <a:latin typeface="Roboto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Roboto Thin &amp; Light">
      <a:majorFont>
        <a:latin typeface="Roboto Thin"/>
        <a:ea typeface=""/>
        <a:cs typeface=""/>
      </a:majorFont>
      <a:minorFont>
        <a:latin typeface="Robot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Unite17-tokyo-powerpoint-template-dark</Template>
  <TotalTime>0</TotalTime>
  <Words>1353</Words>
  <Application>Microsoft Office PowerPoint</Application>
  <PresentationFormat>On-screen Show (16:9)</PresentationFormat>
  <Paragraphs>118</Paragraphs>
  <Slides>21</Slides>
  <Notes>19</Notes>
  <HiddenSlides>1</HiddenSlides>
  <MMClips>2</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21</vt:i4>
      </vt:variant>
    </vt:vector>
  </HeadingPairs>
  <TitlesOfParts>
    <vt:vector size="28" baseType="lpstr">
      <vt:lpstr>Arial</vt:lpstr>
      <vt:lpstr>Noto Sans CJK JP Bold</vt:lpstr>
      <vt:lpstr>Roboto</vt:lpstr>
      <vt:lpstr>Roboto Black</vt:lpstr>
      <vt:lpstr>Roboto Light</vt:lpstr>
      <vt:lpstr>Roboto Thin</vt:lpstr>
      <vt:lpstr>Unite17-tokyo-powerpoint-template</vt:lpstr>
      <vt:lpstr>PowerPoint Presentation</vt:lpstr>
      <vt:lpstr>PowerPoint Presentation</vt:lpstr>
      <vt:lpstr>The Future of 2D Animation in Unity</vt:lpstr>
      <vt:lpstr>Arturo Núñez Product Evangelist, Unity Technologies @ArturoNereu</vt:lpstr>
      <vt:lpstr>Objectives</vt:lpstr>
      <vt:lpstr>AGENDA</vt:lpstr>
      <vt:lpstr>Animation</vt:lpstr>
      <vt:lpstr>Frame by Frame Animation</vt:lpstr>
      <vt:lpstr>PowerPoint Presentation</vt:lpstr>
      <vt:lpstr>Skeletal Based Animation</vt:lpstr>
      <vt:lpstr>PowerPoint Presentation</vt:lpstr>
      <vt:lpstr>The Old Days</vt:lpstr>
      <vt:lpstr>The Old Days</vt:lpstr>
      <vt:lpstr>PowerPoint Presentation</vt:lpstr>
      <vt:lpstr>Anima2D Demo</vt:lpstr>
      <vt:lpstr>Where are we heading to?</vt:lpstr>
      <vt:lpstr>What’s coming?</vt:lpstr>
      <vt:lpstr>References</vt:lpstr>
      <vt:lpstr>Q &amp; A</vt:lpstr>
      <vt:lpstr>ありがとう</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2017-03-30T07:45:26Z</dcterms:created>
  <dcterms:modified xsi:type="dcterms:W3CDTF">2017-05-02T07:04:42Z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by">
    <vt:lpwstr>www.skabelondesign.dk</vt:lpwstr>
  </property>
  <property fmtid="{D5CDD505-2E9C-101B-9397-08002B2CF9AE}" pid="3" name="SD_DocumentLanguage">
    <vt:lpwstr>en-GB</vt:lpwstr>
  </property>
</Properties>
</file>